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365" r:id="rId3"/>
    <p:sldId id="419" r:id="rId4"/>
    <p:sldId id="411" r:id="rId5"/>
    <p:sldId id="420" r:id="rId6"/>
    <p:sldId id="443" r:id="rId7"/>
    <p:sldId id="444" r:id="rId8"/>
    <p:sldId id="445" r:id="rId9"/>
    <p:sldId id="446" r:id="rId10"/>
    <p:sldId id="447" r:id="rId11"/>
    <p:sldId id="448" r:id="rId12"/>
    <p:sldId id="449" r:id="rId13"/>
    <p:sldId id="450" r:id="rId14"/>
    <p:sldId id="451" r:id="rId15"/>
    <p:sldId id="452" r:id="rId16"/>
    <p:sldId id="453" r:id="rId17"/>
    <p:sldId id="454" r:id="rId18"/>
    <p:sldId id="455" r:id="rId19"/>
    <p:sldId id="459" r:id="rId20"/>
    <p:sldId id="460" r:id="rId21"/>
    <p:sldId id="461" r:id="rId22"/>
    <p:sldId id="462" r:id="rId23"/>
    <p:sldId id="456" r:id="rId24"/>
    <p:sldId id="457" r:id="rId25"/>
    <p:sldId id="458" r:id="rId26"/>
    <p:sldId id="421" r:id="rId27"/>
    <p:sldId id="422" r:id="rId28"/>
    <p:sldId id="423" r:id="rId29"/>
    <p:sldId id="424" r:id="rId30"/>
    <p:sldId id="425" r:id="rId31"/>
    <p:sldId id="426" r:id="rId32"/>
    <p:sldId id="427" r:id="rId33"/>
    <p:sldId id="428" r:id="rId34"/>
    <p:sldId id="429" r:id="rId35"/>
    <p:sldId id="430" r:id="rId36"/>
    <p:sldId id="431" r:id="rId37"/>
    <p:sldId id="432" r:id="rId38"/>
    <p:sldId id="433" r:id="rId39"/>
    <p:sldId id="434" r:id="rId40"/>
    <p:sldId id="435" r:id="rId41"/>
    <p:sldId id="436" r:id="rId42"/>
    <p:sldId id="412" r:id="rId43"/>
    <p:sldId id="437" r:id="rId44"/>
    <p:sldId id="438" r:id="rId45"/>
    <p:sldId id="439" r:id="rId46"/>
    <p:sldId id="440" r:id="rId47"/>
    <p:sldId id="441" r:id="rId48"/>
    <p:sldId id="442" r:id="rId49"/>
    <p:sldId id="463" r:id="rId50"/>
    <p:sldId id="464" r:id="rId51"/>
    <p:sldId id="465" r:id="rId52"/>
    <p:sldId id="466" r:id="rId53"/>
    <p:sldId id="467" r:id="rId54"/>
    <p:sldId id="468" r:id="rId55"/>
    <p:sldId id="469" r:id="rId56"/>
    <p:sldId id="470" r:id="rId57"/>
    <p:sldId id="471" r:id="rId58"/>
    <p:sldId id="472" r:id="rId59"/>
    <p:sldId id="473" r:id="rId60"/>
    <p:sldId id="474" r:id="rId61"/>
    <p:sldId id="475" r:id="rId62"/>
    <p:sldId id="476" r:id="rId63"/>
    <p:sldId id="477" r:id="rId64"/>
    <p:sldId id="479" r:id="rId65"/>
    <p:sldId id="480" r:id="rId66"/>
    <p:sldId id="481" r:id="rId67"/>
    <p:sldId id="482" r:id="rId68"/>
    <p:sldId id="483" r:id="rId69"/>
    <p:sldId id="484" r:id="rId70"/>
    <p:sldId id="485" r:id="rId71"/>
    <p:sldId id="486" r:id="rId72"/>
    <p:sldId id="487" r:id="rId73"/>
    <p:sldId id="488" r:id="rId74"/>
    <p:sldId id="490" r:id="rId75"/>
    <p:sldId id="491" r:id="rId76"/>
    <p:sldId id="492" r:id="rId77"/>
    <p:sldId id="493" r:id="rId78"/>
    <p:sldId id="489" r:id="rId79"/>
    <p:sldId id="47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70" y="0"/>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xVal>
            <c:numRef>
              <c:f>Sheet1!$B$1:$B$11</c:f>
              <c:numCache>
                <c:formatCode>General</c:formatCode>
                <c:ptCount val="11"/>
                <c:pt idx="0">
                  <c:v>0</c:v>
                </c:pt>
                <c:pt idx="1">
                  <c:v>0.49800000000000033</c:v>
                </c:pt>
                <c:pt idx="2">
                  <c:v>1</c:v>
                </c:pt>
                <c:pt idx="3">
                  <c:v>1.5009999999999986</c:v>
                </c:pt>
                <c:pt idx="4">
                  <c:v>2</c:v>
                </c:pt>
                <c:pt idx="5">
                  <c:v>2.4979999999999998</c:v>
                </c:pt>
                <c:pt idx="6">
                  <c:v>3.0019999999999998</c:v>
                </c:pt>
                <c:pt idx="7">
                  <c:v>3.5059999999999998</c:v>
                </c:pt>
                <c:pt idx="8">
                  <c:v>4.0039999999999996</c:v>
                </c:pt>
                <c:pt idx="9">
                  <c:v>4.5019999999999998</c:v>
                </c:pt>
                <c:pt idx="10">
                  <c:v>5.0090000000000003</c:v>
                </c:pt>
              </c:numCache>
            </c:numRef>
          </c:xVal>
          <c:yVal>
            <c:numRef>
              <c:f>Sheet1!$E$1:$E$11</c:f>
              <c:numCache>
                <c:formatCode>General</c:formatCode>
                <c:ptCount val="11"/>
                <c:pt idx="1">
                  <c:v>8835.3413654618471</c:v>
                </c:pt>
                <c:pt idx="2">
                  <c:v>10159.362549800797</c:v>
                </c:pt>
                <c:pt idx="3">
                  <c:v>13572.854291417167</c:v>
                </c:pt>
                <c:pt idx="4">
                  <c:v>16633.266533066126</c:v>
                </c:pt>
                <c:pt idx="5">
                  <c:v>20281.124497991957</c:v>
                </c:pt>
                <c:pt idx="6">
                  <c:v>22619.047619047633</c:v>
                </c:pt>
                <c:pt idx="7">
                  <c:v>25595.238095238117</c:v>
                </c:pt>
                <c:pt idx="8">
                  <c:v>29317.269076305187</c:v>
                </c:pt>
                <c:pt idx="9">
                  <c:v>31726.907630522117</c:v>
                </c:pt>
                <c:pt idx="10">
                  <c:v>35305.719921104486</c:v>
                </c:pt>
              </c:numCache>
            </c:numRef>
          </c:yVal>
          <c:smooth val="1"/>
        </c:ser>
        <c:dLbls>
          <c:showLegendKey val="0"/>
          <c:showVal val="0"/>
          <c:showCatName val="0"/>
          <c:showSerName val="0"/>
          <c:showPercent val="0"/>
          <c:showBubbleSize val="0"/>
        </c:dLbls>
        <c:axId val="24716416"/>
        <c:axId val="24924160"/>
      </c:scatterChart>
      <c:valAx>
        <c:axId val="24716416"/>
        <c:scaling>
          <c:orientation val="minMax"/>
        </c:scaling>
        <c:delete val="0"/>
        <c:axPos val="b"/>
        <c:title>
          <c:tx>
            <c:rich>
              <a:bodyPr/>
              <a:lstStyle/>
              <a:p>
                <a:pPr>
                  <a:defRPr/>
                </a:pPr>
                <a:r>
                  <a:rPr lang="en-US"/>
                  <a:t>V</a:t>
                </a:r>
              </a:p>
            </c:rich>
          </c:tx>
          <c:overlay val="0"/>
        </c:title>
        <c:numFmt formatCode="General" sourceLinked="1"/>
        <c:majorTickMark val="none"/>
        <c:minorTickMark val="none"/>
        <c:tickLblPos val="nextTo"/>
        <c:crossAx val="24924160"/>
        <c:crosses val="autoZero"/>
        <c:crossBetween val="midCat"/>
      </c:valAx>
      <c:valAx>
        <c:axId val="24924160"/>
        <c:scaling>
          <c:orientation val="minMax"/>
        </c:scaling>
        <c:delete val="0"/>
        <c:axPos val="l"/>
        <c:majorGridlines/>
        <c:title>
          <c:tx>
            <c:rich>
              <a:bodyPr/>
              <a:lstStyle/>
              <a:p>
                <a:pPr>
                  <a:defRPr/>
                </a:pPr>
                <a:r>
                  <a:rPr lang="en-US">
                    <a:latin typeface="Calibri"/>
                  </a:rPr>
                  <a:t>∆t/</a:t>
                </a:r>
                <a:r>
                  <a:rPr lang="en-US" sz="1000" b="1" i="0" u="none" strike="noStrike" baseline="0"/>
                  <a:t>∆V</a:t>
                </a:r>
                <a:endParaRPr lang="en-US"/>
              </a:p>
            </c:rich>
          </c:tx>
          <c:overlay val="0"/>
        </c:title>
        <c:numFmt formatCode="General" sourceLinked="1"/>
        <c:majorTickMark val="none"/>
        <c:minorTickMark val="none"/>
        <c:tickLblPos val="nextTo"/>
        <c:crossAx val="24716416"/>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A82DAC-462D-4CD2-96B6-FC559F8E9A6D}" type="datetimeFigureOut">
              <a:rPr lang="en-US" smtClean="0"/>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18F83-14AC-4485-9A0F-FCBA8E67F303}" type="slidenum">
              <a:rPr lang="en-US" smtClean="0"/>
              <a:t>‹#›</a:t>
            </a:fld>
            <a:endParaRPr lang="en-US"/>
          </a:p>
        </p:txBody>
      </p:sp>
    </p:spTree>
    <p:extLst>
      <p:ext uri="{BB962C8B-B14F-4D97-AF65-F5344CB8AC3E}">
        <p14:creationId xmlns:p14="http://schemas.microsoft.com/office/powerpoint/2010/main" val="328772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18F83-14AC-4485-9A0F-FCBA8E67F303}" type="slidenum">
              <a:rPr lang="en-US" smtClean="0"/>
              <a:t>69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3DC8A5-0376-4EB9-9CCC-5A4C48283C1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DC8A5-0376-4EB9-9CCC-5A4C48283C1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DC8A5-0376-4EB9-9CCC-5A4C48283C1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DC8A5-0376-4EB9-9CCC-5A4C48283C1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DC8A5-0376-4EB9-9CCC-5A4C48283C14}"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3DC8A5-0376-4EB9-9CCC-5A4C48283C14}"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3DC8A5-0376-4EB9-9CCC-5A4C48283C14}" type="datetimeFigureOut">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3DC8A5-0376-4EB9-9CCC-5A4C48283C14}" type="datetimeFigureOut">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DC8A5-0376-4EB9-9CCC-5A4C48283C14}" type="datetimeFigureOut">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DC8A5-0376-4EB9-9CCC-5A4C48283C14}"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DC8A5-0376-4EB9-9CCC-5A4C48283C14}"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BDFEA-1AD4-4F2B-9E57-B3FE6B5A9B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DC8A5-0376-4EB9-9CCC-5A4C48283C14}" type="datetimeFigureOut">
              <a:rPr lang="en-US" smtClean="0"/>
              <a:pPr/>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BDFEA-1AD4-4F2B-9E57-B3FE6B5A9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6.wmf"/><Relationship Id="rId7"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 Id="rId9"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8.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9.png"/><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9.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30.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7.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5.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2.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1.png"/><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40.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7.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4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44.png"/><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6.wmf"/><Relationship Id="rId11" Type="http://schemas.openxmlformats.org/officeDocument/2006/relationships/image" Target="../media/image49.png"/><Relationship Id="rId5" Type="http://schemas.openxmlformats.org/officeDocument/2006/relationships/oleObject" Target="../embeddings/oleObject30.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4.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51.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36.bin"/><Relationship Id="rId14" Type="http://schemas.openxmlformats.org/officeDocument/2006/relationships/image" Target="../media/image55.wmf"/></Relationships>
</file>

<file path=ppt/slides/_rels/slide36.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57.wmf"/><Relationship Id="rId5" Type="http://schemas.openxmlformats.org/officeDocument/2006/relationships/oleObject" Target="../embeddings/oleObject40.bin"/><Relationship Id="rId4" Type="http://schemas.openxmlformats.org/officeDocument/2006/relationships/image" Target="../media/image56.wmf"/></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61.wmf"/><Relationship Id="rId5" Type="http://schemas.openxmlformats.org/officeDocument/2006/relationships/oleObject" Target="../embeddings/oleObject43.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5.bin"/></Relationships>
</file>

<file path=ppt/slides/_rels/slide3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65.wmf"/><Relationship Id="rId5" Type="http://schemas.openxmlformats.org/officeDocument/2006/relationships/oleObject" Target="../embeddings/oleObject47.bin"/><Relationship Id="rId4" Type="http://schemas.openxmlformats.org/officeDocument/2006/relationships/image" Target="../media/image64.wmf"/><Relationship Id="rId9" Type="http://schemas.openxmlformats.org/officeDocument/2006/relationships/image" Target="../media/image6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69.wmf"/><Relationship Id="rId5" Type="http://schemas.openxmlformats.org/officeDocument/2006/relationships/oleObject" Target="../embeddings/oleObject50.bin"/><Relationship Id="rId4" Type="http://schemas.openxmlformats.org/officeDocument/2006/relationships/image" Target="../media/image6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72.wmf"/><Relationship Id="rId5" Type="http://schemas.openxmlformats.org/officeDocument/2006/relationships/oleObject" Target="../embeddings/oleObject53.bin"/><Relationship Id="rId4" Type="http://schemas.openxmlformats.org/officeDocument/2006/relationships/image" Target="../media/image71.wmf"/></Relationships>
</file>

<file path=ppt/slides/_rels/slide4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75.jpeg"/><Relationship Id="rId4" Type="http://schemas.openxmlformats.org/officeDocument/2006/relationships/image" Target="../media/image74.wmf"/></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78.wmf"/><Relationship Id="rId5" Type="http://schemas.openxmlformats.org/officeDocument/2006/relationships/oleObject" Target="../embeddings/oleObject56.bin"/><Relationship Id="rId4" Type="http://schemas.openxmlformats.org/officeDocument/2006/relationships/image" Target="../media/image77.wm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79.wmf"/></Relationships>
</file>

<file path=ppt/slides/_rels/slide51.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84.wmf"/><Relationship Id="rId2" Type="http://schemas.openxmlformats.org/officeDocument/2006/relationships/slideLayout" Target="../slideLayouts/slideLayout1.xml"/><Relationship Id="rId16" Type="http://schemas.openxmlformats.org/officeDocument/2006/relationships/image" Target="../media/image86.wmf"/><Relationship Id="rId1" Type="http://schemas.openxmlformats.org/officeDocument/2006/relationships/vmlDrawing" Target="../drawings/vmlDrawing21.vml"/><Relationship Id="rId6" Type="http://schemas.openxmlformats.org/officeDocument/2006/relationships/image" Target="../media/image81.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61.bin"/><Relationship Id="rId14" Type="http://schemas.openxmlformats.org/officeDocument/2006/relationships/image" Target="../media/image85.wmf"/></Relationships>
</file>

<file path=ppt/slides/_rels/slide52.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88.wmf"/><Relationship Id="rId5" Type="http://schemas.openxmlformats.org/officeDocument/2006/relationships/oleObject" Target="../embeddings/oleObject66.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68.bin"/></Relationships>
</file>

<file path=ppt/slides/_rels/slide5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97.png"/><Relationship Id="rId7" Type="http://schemas.openxmlformats.org/officeDocument/2006/relationships/image" Target="../media/image95.wmf"/><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oleObject" Target="../embeddings/oleObject70.bin"/><Relationship Id="rId5" Type="http://schemas.openxmlformats.org/officeDocument/2006/relationships/image" Target="../media/image94.wmf"/><Relationship Id="rId4" Type="http://schemas.openxmlformats.org/officeDocument/2006/relationships/oleObject" Target="../embeddings/oleObject69.bin"/><Relationship Id="rId9" Type="http://schemas.openxmlformats.org/officeDocument/2006/relationships/image" Target="../media/image96.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image" Target="../media/image113.png"/><Relationship Id="rId4" Type="http://schemas.openxmlformats.org/officeDocument/2006/relationships/image" Target="../media/image112.wmf"/></Relationships>
</file>

<file path=ppt/slides/_rels/slide7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xml"/><Relationship Id="rId1" Type="http://schemas.openxmlformats.org/officeDocument/2006/relationships/vmlDrawing" Target="../drawings/vmlDrawing25.vml"/><Relationship Id="rId5" Type="http://schemas.openxmlformats.org/officeDocument/2006/relationships/image" Target="../media/image116.png"/><Relationship Id="rId4" Type="http://schemas.openxmlformats.org/officeDocument/2006/relationships/image" Target="../media/image115.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117.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3217" y="3244334"/>
            <a:ext cx="237566" cy="369332"/>
          </a:xfrm>
          <a:prstGeom prst="rect">
            <a:avLst/>
          </a:prstGeom>
        </p:spPr>
        <p:txBody>
          <a:bodyPr wrap="none">
            <a:spAutoFit/>
          </a:bodyPr>
          <a:lstStyle/>
          <a:p>
            <a:r>
              <a:rPr lang="en-US" dirty="0" smtClean="0"/>
              <a:t> </a:t>
            </a:r>
            <a:endParaRPr lang="en-US" dirty="0"/>
          </a:p>
        </p:txBody>
      </p:sp>
      <p:sp>
        <p:nvSpPr>
          <p:cNvPr id="73729" name="Rectangle 1"/>
          <p:cNvSpPr>
            <a:spLocks noChangeArrowheads="1"/>
          </p:cNvSpPr>
          <p:nvPr/>
        </p:nvSpPr>
        <p:spPr bwMode="auto">
          <a:xfrm>
            <a:off x="4914900" y="304800"/>
            <a:ext cx="3352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365F92"/>
                </a:solidFill>
                <a:effectLst/>
                <a:latin typeface="DiwaniOutlineShaded"/>
                <a:ea typeface="Calibri" pitchFamily="34" charset="0"/>
                <a:cs typeface="Arial" pitchFamily="34" charset="0"/>
              </a:rPr>
              <a:t>جامعة ديالى</a:t>
            </a:r>
            <a:r>
              <a:rPr kumimoji="0" lang="en-US" sz="3200" b="0" i="0" u="none" strike="noStrike" cap="none" normalizeH="0" baseline="0" dirty="0" smtClean="0">
                <a:ln>
                  <a:noFill/>
                </a:ln>
                <a:solidFill>
                  <a:srgbClr val="365F92"/>
                </a:solidFill>
                <a:effectLst/>
                <a:latin typeface="DiwaniOutlineShaded"/>
                <a:ea typeface="Calibri" pitchFamily="34" charset="0"/>
                <a:cs typeface="Arial" pitchFamily="34"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365F92"/>
                </a:solidFill>
                <a:effectLst/>
                <a:latin typeface="DiwaniOutlineShaded"/>
                <a:ea typeface="Calibri" pitchFamily="34" charset="0"/>
                <a:cs typeface="Arial" pitchFamily="34" charset="0"/>
              </a:rPr>
              <a:t>كلية الهندسة</a:t>
            </a:r>
            <a:r>
              <a:rPr kumimoji="0" lang="en-US" sz="3200" b="0" i="0" u="none" strike="noStrike" cap="none" normalizeH="0" baseline="0" dirty="0" smtClean="0">
                <a:ln>
                  <a:noFill/>
                </a:ln>
                <a:solidFill>
                  <a:srgbClr val="365F92"/>
                </a:solidFill>
                <a:effectLst/>
                <a:latin typeface="DiwaniOutlineShaded"/>
                <a:ea typeface="Calibri" pitchFamily="34" charset="0"/>
                <a:cs typeface="Arial"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365F92"/>
                </a:solidFill>
                <a:effectLst/>
                <a:latin typeface="DiwaniOutlineShaded"/>
                <a:ea typeface="Calibri" pitchFamily="34" charset="0"/>
                <a:cs typeface="Arial" pitchFamily="34" charset="0"/>
              </a:rPr>
              <a:t>قسم الهندسة الكيمياوية</a:t>
            </a:r>
            <a:r>
              <a:rPr kumimoji="0" lang="en-US" sz="1000" b="0" i="0" u="none" strike="noStrike" cap="none" normalizeH="0" baseline="0" dirty="0" smtClean="0">
                <a:ln>
                  <a:noFill/>
                </a:ln>
                <a:solidFill>
                  <a:schemeClr val="tx1"/>
                </a:solidFill>
                <a:effectLst/>
                <a:latin typeface="Arial"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30" name="Rectangle 2"/>
          <p:cNvSpPr>
            <a:spLocks noChangeArrowheads="1"/>
          </p:cNvSpPr>
          <p:nvPr/>
        </p:nvSpPr>
        <p:spPr bwMode="auto">
          <a:xfrm>
            <a:off x="1981200" y="2628900"/>
            <a:ext cx="4160113"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Arial" pitchFamily="34" charset="0"/>
                <a:ea typeface="Calibri" pitchFamily="34" charset="0"/>
                <a:cs typeface="Garamond" pitchFamily="18" charset="0"/>
              </a:rPr>
              <a:t>Unit Operations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Arial" pitchFamily="34" charset="0"/>
                <a:ea typeface="Calibri" pitchFamily="34" charset="0"/>
                <a:cs typeface="Garamond" pitchFamily="18" charset="0"/>
              </a:rPr>
              <a:t>Lecturer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00"/>
                </a:solidFill>
                <a:effectLst/>
                <a:latin typeface="Arial" pitchFamily="34" charset="0"/>
                <a:ea typeface="Calibri" pitchFamily="34" charset="0"/>
                <a:cs typeface="Garamond" pitchFamily="18" charset="0"/>
              </a:rPr>
              <a:t>Dr </a:t>
            </a:r>
            <a:r>
              <a:rPr kumimoji="0" lang="en-US" sz="3600" b="0" i="0" u="none" strike="noStrike" cap="none" normalizeH="0" baseline="0" dirty="0" err="1" smtClean="0">
                <a:ln>
                  <a:noFill/>
                </a:ln>
                <a:solidFill>
                  <a:srgbClr val="000000"/>
                </a:solidFill>
                <a:effectLst/>
                <a:latin typeface="Arial" pitchFamily="34" charset="0"/>
                <a:ea typeface="Calibri" pitchFamily="34" charset="0"/>
                <a:cs typeface="Garamond" pitchFamily="18" charset="0"/>
              </a:rPr>
              <a:t>Salah</a:t>
            </a:r>
            <a:r>
              <a:rPr kumimoji="0" lang="en-US" sz="3600" b="0" i="0" u="none" strike="noStrike" cap="none" normalizeH="0" baseline="0" dirty="0" smtClean="0">
                <a:ln>
                  <a:noFill/>
                </a:ln>
                <a:solidFill>
                  <a:srgbClr val="000000"/>
                </a:solidFill>
                <a:effectLst/>
                <a:latin typeface="Arial" pitchFamily="34" charset="0"/>
                <a:ea typeface="Calibri" pitchFamily="34" charset="0"/>
                <a:cs typeface="Garamond" pitchFamily="18" charset="0"/>
              </a:rPr>
              <a:t> N. </a:t>
            </a:r>
            <a:r>
              <a:rPr kumimoji="0" lang="en-US" sz="3600" b="0" i="0" u="none" strike="noStrike" cap="none" normalizeH="0" baseline="0" dirty="0" err="1" smtClean="0">
                <a:ln>
                  <a:noFill/>
                </a:ln>
                <a:solidFill>
                  <a:srgbClr val="000000"/>
                </a:solidFill>
                <a:effectLst/>
                <a:latin typeface="Arial" pitchFamily="34" charset="0"/>
                <a:ea typeface="Calibri" pitchFamily="34" charset="0"/>
                <a:cs typeface="Garamond" pitchFamily="18" charset="0"/>
              </a:rPr>
              <a:t>Farhan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57200" y="495300"/>
            <a:ext cx="8077200" cy="4906089"/>
            <a:chOff x="457200" y="495300"/>
            <a:chExt cx="8077200" cy="4906089"/>
          </a:xfrm>
        </p:grpSpPr>
        <p:sp>
          <p:nvSpPr>
            <p:cNvPr id="2" name="Subtitle 2"/>
            <p:cNvSpPr txBox="1">
              <a:spLocks/>
            </p:cNvSpPr>
            <p:nvPr/>
          </p:nvSpPr>
          <p:spPr>
            <a:xfrm>
              <a:off x="2819400" y="495300"/>
              <a:ext cx="3429000" cy="533400"/>
            </a:xfrm>
            <a:prstGeom prst="rect">
              <a:avLst/>
            </a:prstGeom>
            <a:solidFill>
              <a:schemeClr val="accent2"/>
            </a:solidFill>
            <a:ln>
              <a:noFill/>
            </a:ln>
            <a:effectLst/>
            <a:scene3d>
              <a:camera prst="orthographicFront">
                <a:rot lat="0" lon="0" rev="0"/>
              </a:camera>
              <a:lightRig rig="chilly" dir="t">
                <a:rot lat="0" lon="0" rev="18480000"/>
              </a:lightRig>
            </a:scene3d>
            <a:sp3d prstMaterial="clear">
              <a:bevelT h="63500"/>
            </a:sp3d>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Separation Processing:</a:t>
              </a:r>
              <a:endParaRPr kumimoji="0" lang="en-US" sz="2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3" name="Curved Connector 9"/>
            <p:cNvCxnSpPr>
              <a:stCxn id="2" idx="1"/>
              <a:endCxn id="5" idx="0"/>
            </p:cNvCxnSpPr>
            <p:nvPr/>
          </p:nvCxnSpPr>
          <p:spPr>
            <a:xfrm rot="10800000" flipV="1">
              <a:off x="2476500" y="762000"/>
              <a:ext cx="342900" cy="495300"/>
            </a:xfrm>
            <a:prstGeom prst="curvedConnector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 name="Curved Connector 19"/>
            <p:cNvCxnSpPr>
              <a:stCxn id="2" idx="3"/>
            </p:cNvCxnSpPr>
            <p:nvPr/>
          </p:nvCxnSpPr>
          <p:spPr>
            <a:xfrm>
              <a:off x="6248400" y="762000"/>
              <a:ext cx="457200" cy="460057"/>
            </a:xfrm>
            <a:prstGeom prst="curvedConnector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8"/>
            <p:cNvSpPr txBox="1"/>
            <p:nvPr/>
          </p:nvSpPr>
          <p:spPr>
            <a:xfrm>
              <a:off x="685800" y="1257300"/>
              <a:ext cx="3581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000" dirty="0" smtClean="0">
                  <a:latin typeface="Times New Roman" pitchFamily="18" charset="0"/>
                  <a:cs typeface="Times New Roman" pitchFamily="18" charset="0"/>
                </a:rPr>
                <a:t>Mass Transfer Operations:</a:t>
              </a:r>
              <a:endParaRPr lang="en-US" sz="2000" dirty="0">
                <a:latin typeface="Times New Roman" pitchFamily="18" charset="0"/>
                <a:cs typeface="Times New Roman" pitchFamily="18" charset="0"/>
              </a:endParaRPr>
            </a:p>
          </p:txBody>
        </p:sp>
        <p:sp>
          <p:nvSpPr>
            <p:cNvPr id="6" name="TextBox 10"/>
            <p:cNvSpPr txBox="1"/>
            <p:nvPr/>
          </p:nvSpPr>
          <p:spPr>
            <a:xfrm>
              <a:off x="838200" y="3481744"/>
              <a:ext cx="32004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smtClean="0">
                  <a:latin typeface="Times New Roman" pitchFamily="18" charset="0"/>
                  <a:cs typeface="Times New Roman" pitchFamily="18" charset="0"/>
                </a:rPr>
                <a:t>Applicable to</a:t>
              </a:r>
            </a:p>
            <a:p>
              <a:pPr algn="ctr"/>
              <a:r>
                <a:rPr lang="en-US" sz="2000" dirty="0" smtClean="0">
                  <a:latin typeface="Times New Roman" pitchFamily="18" charset="0"/>
                  <a:cs typeface="Times New Roman" pitchFamily="18" charset="0"/>
                </a:rPr>
                <a:t>Homogeneous Solutions</a:t>
              </a:r>
              <a:endParaRPr lang="en-US" sz="2000" dirty="0">
                <a:latin typeface="Times New Roman" pitchFamily="18" charset="0"/>
                <a:cs typeface="Times New Roman" pitchFamily="18" charset="0"/>
              </a:endParaRPr>
            </a:p>
          </p:txBody>
        </p:sp>
        <p:cxnSp>
          <p:nvCxnSpPr>
            <p:cNvPr id="7" name="Straight Arrow Connector 6"/>
            <p:cNvCxnSpPr/>
            <p:nvPr/>
          </p:nvCxnSpPr>
          <p:spPr>
            <a:xfrm rot="5400000">
              <a:off x="2058839" y="1940868"/>
              <a:ext cx="452733"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4800600" y="3467100"/>
              <a:ext cx="35814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smtClean="0">
                  <a:latin typeface="Times New Roman" pitchFamily="18" charset="0"/>
                  <a:cs typeface="Times New Roman" pitchFamily="18" charset="0"/>
                </a:rPr>
                <a:t>Applicable to </a:t>
              </a:r>
            </a:p>
            <a:p>
              <a:pPr algn="ctr"/>
              <a:r>
                <a:rPr lang="en-US" sz="2000" dirty="0" smtClean="0">
                  <a:latin typeface="Times New Roman" pitchFamily="18" charset="0"/>
                  <a:cs typeface="Times New Roman" pitchFamily="18" charset="0"/>
                </a:rPr>
                <a:t>Heterogeneous Mixtures</a:t>
              </a:r>
              <a:endParaRPr lang="en-US" sz="2000" dirty="0">
                <a:latin typeface="Times New Roman" pitchFamily="18" charset="0"/>
                <a:cs typeface="Times New Roman" pitchFamily="18" charset="0"/>
              </a:endParaRPr>
            </a:p>
          </p:txBody>
        </p:sp>
        <p:sp>
          <p:nvSpPr>
            <p:cNvPr id="9" name="TextBox 14"/>
            <p:cNvSpPr txBox="1"/>
            <p:nvPr/>
          </p:nvSpPr>
          <p:spPr>
            <a:xfrm>
              <a:off x="4724400" y="2171700"/>
              <a:ext cx="38100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smtClean="0">
                  <a:latin typeface="Times New Roman" pitchFamily="18" charset="0"/>
                  <a:cs typeface="Times New Roman" pitchFamily="18" charset="0"/>
                </a:rPr>
                <a:t>Based on physical differences, such as density, size, or shape</a:t>
              </a:r>
              <a:endParaRPr lang="en-US" sz="2000" dirty="0">
                <a:latin typeface="Times New Roman" pitchFamily="18" charset="0"/>
                <a:cs typeface="Times New Roman" pitchFamily="18" charset="0"/>
              </a:endParaRPr>
            </a:p>
          </p:txBody>
        </p:sp>
        <p:sp>
          <p:nvSpPr>
            <p:cNvPr id="10" name="TextBox 15"/>
            <p:cNvSpPr txBox="1"/>
            <p:nvPr/>
          </p:nvSpPr>
          <p:spPr>
            <a:xfrm>
              <a:off x="685800" y="2171700"/>
              <a:ext cx="35052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smtClean="0">
                  <a:latin typeface="Times New Roman" pitchFamily="18" charset="0"/>
                  <a:cs typeface="Times New Roman" pitchFamily="18" charset="0"/>
                </a:rPr>
                <a:t>Based on transfer of material between phases</a:t>
              </a:r>
              <a:endParaRPr lang="en-US" sz="2000" dirty="0">
                <a:latin typeface="Times New Roman" pitchFamily="18" charset="0"/>
                <a:cs typeface="Times New Roman" pitchFamily="18" charset="0"/>
              </a:endParaRPr>
            </a:p>
          </p:txBody>
        </p:sp>
        <p:sp>
          <p:nvSpPr>
            <p:cNvPr id="11" name="TextBox 17"/>
            <p:cNvSpPr txBox="1"/>
            <p:nvPr/>
          </p:nvSpPr>
          <p:spPr>
            <a:xfrm>
              <a:off x="4953000" y="4678858"/>
              <a:ext cx="35052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smtClean="0">
                  <a:latin typeface="Times New Roman" pitchFamily="18" charset="0"/>
                  <a:cs typeface="Times New Roman" pitchFamily="18" charset="0"/>
                </a:rPr>
                <a:t>Sedimentation, Filtration</a:t>
              </a:r>
            </a:p>
            <a:p>
              <a:pPr algn="ctr"/>
              <a:r>
                <a:rPr lang="en-US" sz="2000" dirty="0" smtClean="0">
                  <a:latin typeface="Times New Roman" pitchFamily="18" charset="0"/>
                  <a:cs typeface="Times New Roman" pitchFamily="18" charset="0"/>
                </a:rPr>
                <a:t>Flotation, Clarification</a:t>
              </a:r>
              <a:endParaRPr lang="en-US" sz="2000" dirty="0">
                <a:latin typeface="Times New Roman" pitchFamily="18" charset="0"/>
                <a:cs typeface="Times New Roman" pitchFamily="18" charset="0"/>
              </a:endParaRPr>
            </a:p>
          </p:txBody>
        </p:sp>
        <p:sp>
          <p:nvSpPr>
            <p:cNvPr id="12" name="TextBox 18"/>
            <p:cNvSpPr txBox="1"/>
            <p:nvPr/>
          </p:nvSpPr>
          <p:spPr>
            <a:xfrm>
              <a:off x="457200" y="4693503"/>
              <a:ext cx="39624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smtClean="0">
                  <a:latin typeface="Times New Roman" pitchFamily="18" charset="0"/>
                  <a:cs typeface="Times New Roman" pitchFamily="18" charset="0"/>
                </a:rPr>
                <a:t>Absorption, drying,</a:t>
              </a:r>
            </a:p>
            <a:p>
              <a:pPr algn="ctr"/>
              <a:r>
                <a:rPr lang="en-US" sz="2000" dirty="0" smtClean="0">
                  <a:latin typeface="Times New Roman" pitchFamily="18" charset="0"/>
                  <a:cs typeface="Times New Roman" pitchFamily="18" charset="0"/>
                </a:rPr>
                <a:t>distillation, solvent extraction</a:t>
              </a:r>
              <a:endParaRPr lang="en-US" sz="2000" dirty="0">
                <a:latin typeface="Times New Roman" pitchFamily="18" charset="0"/>
                <a:cs typeface="Times New Roman" pitchFamily="18" charset="0"/>
              </a:endParaRPr>
            </a:p>
          </p:txBody>
        </p:sp>
        <p:cxnSp>
          <p:nvCxnSpPr>
            <p:cNvPr id="13" name="Straight Arrow Connector 12"/>
            <p:cNvCxnSpPr>
              <a:stCxn id="6" idx="2"/>
              <a:endCxn id="12" idx="0"/>
            </p:cNvCxnSpPr>
            <p:nvPr/>
          </p:nvCxnSpPr>
          <p:spPr>
            <a:xfrm rot="5400000">
              <a:off x="2186464" y="4441566"/>
              <a:ext cx="503873"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209800" y="3161506"/>
              <a:ext cx="457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473794" y="4468344"/>
              <a:ext cx="464406" cy="7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45"/>
            <p:cNvSpPr txBox="1"/>
            <p:nvPr/>
          </p:nvSpPr>
          <p:spPr>
            <a:xfrm>
              <a:off x="4800600" y="1252834"/>
              <a:ext cx="3581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000" dirty="0" smtClean="0">
                  <a:latin typeface="Times New Roman" pitchFamily="18" charset="0"/>
                  <a:cs typeface="Times New Roman" pitchFamily="18" charset="0"/>
                </a:rPr>
                <a:t>Mechanical Separations:</a:t>
              </a:r>
              <a:endParaRPr lang="en-US" sz="2000" dirty="0">
                <a:latin typeface="Times New Roman" pitchFamily="18" charset="0"/>
                <a:cs typeface="Times New Roman" pitchFamily="18" charset="0"/>
              </a:endParaRPr>
            </a:p>
          </p:txBody>
        </p:sp>
        <p:cxnSp>
          <p:nvCxnSpPr>
            <p:cNvPr id="17" name="Straight Arrow Connector 16"/>
            <p:cNvCxnSpPr/>
            <p:nvPr/>
          </p:nvCxnSpPr>
          <p:spPr>
            <a:xfrm rot="5400000">
              <a:off x="6378258" y="3123287"/>
              <a:ext cx="503873"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6403828" y="1954717"/>
              <a:ext cx="452733"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47700" y="868978"/>
            <a:ext cx="7848600" cy="5120044"/>
            <a:chOff x="647700" y="868978"/>
            <a:chExt cx="7848600" cy="5120044"/>
          </a:xfrm>
        </p:grpSpPr>
        <p:sp>
          <p:nvSpPr>
            <p:cNvPr id="2" name="Subtitle 2"/>
            <p:cNvSpPr txBox="1">
              <a:spLocks/>
            </p:cNvSpPr>
            <p:nvPr/>
          </p:nvSpPr>
          <p:spPr>
            <a:xfrm>
              <a:off x="2781300" y="868978"/>
              <a:ext cx="3429000" cy="533400"/>
            </a:xfrm>
            <a:prstGeom prst="rect">
              <a:avLst/>
            </a:prstGeom>
            <a:solidFill>
              <a:schemeClr val="accent2"/>
            </a:solidFill>
            <a:ln>
              <a:noFill/>
            </a:ln>
            <a:effectLst/>
            <a:scene3d>
              <a:camera prst="orthographicFront">
                <a:rot lat="0" lon="0" rev="0"/>
              </a:camera>
              <a:lightRig rig="chilly" dir="t">
                <a:rot lat="0" lon="0" rev="18480000"/>
              </a:lightRig>
            </a:scene3d>
            <a:sp3d prstMaterial="clear">
              <a:bevelT h="63500"/>
            </a:sp3d>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Separation Processing:</a:t>
              </a:r>
              <a:endParaRPr kumimoji="0" lang="en-US" sz="2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3" name="Curved Connector 9"/>
            <p:cNvCxnSpPr>
              <a:stCxn id="2" idx="1"/>
              <a:endCxn id="5" idx="0"/>
            </p:cNvCxnSpPr>
            <p:nvPr/>
          </p:nvCxnSpPr>
          <p:spPr>
            <a:xfrm rot="10800000" flipV="1">
              <a:off x="2438400" y="1135678"/>
              <a:ext cx="342900" cy="433744"/>
            </a:xfrm>
            <a:prstGeom prst="curvedConnector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 name="Curved Connector 19"/>
            <p:cNvCxnSpPr>
              <a:stCxn id="2" idx="3"/>
            </p:cNvCxnSpPr>
            <p:nvPr/>
          </p:nvCxnSpPr>
          <p:spPr>
            <a:xfrm>
              <a:off x="6210300" y="1135678"/>
              <a:ext cx="457200" cy="460057"/>
            </a:xfrm>
            <a:prstGeom prst="curvedConnector2">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7"/>
            <p:cNvSpPr txBox="1"/>
            <p:nvPr/>
          </p:nvSpPr>
          <p:spPr>
            <a:xfrm>
              <a:off x="647700" y="1569422"/>
              <a:ext cx="3581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000" dirty="0" smtClean="0">
                  <a:latin typeface="Times New Roman" pitchFamily="18" charset="0"/>
                  <a:cs typeface="Times New Roman" pitchFamily="18" charset="0"/>
                </a:rPr>
                <a:t>Mass Transfer Operations:</a:t>
              </a:r>
              <a:endParaRPr lang="en-US" sz="2000" dirty="0">
                <a:latin typeface="Times New Roman" pitchFamily="18" charset="0"/>
                <a:cs typeface="Times New Roman" pitchFamily="18" charset="0"/>
              </a:endParaRPr>
            </a:p>
          </p:txBody>
        </p:sp>
        <p:sp>
          <p:nvSpPr>
            <p:cNvPr id="6" name="TextBox 8"/>
            <p:cNvSpPr txBox="1"/>
            <p:nvPr/>
          </p:nvSpPr>
          <p:spPr>
            <a:xfrm>
              <a:off x="4762500" y="1569422"/>
              <a:ext cx="3581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000" dirty="0" smtClean="0">
                  <a:latin typeface="Times New Roman" pitchFamily="18" charset="0"/>
                  <a:cs typeface="Times New Roman" pitchFamily="18" charset="0"/>
                </a:rPr>
                <a:t>Mechanical Separations:</a:t>
              </a:r>
              <a:endParaRPr lang="en-US" sz="2000" dirty="0">
                <a:latin typeface="Times New Roman" pitchFamily="18" charset="0"/>
                <a:cs typeface="Times New Roman" pitchFamily="18" charset="0"/>
              </a:endParaRPr>
            </a:p>
          </p:txBody>
        </p:sp>
        <p:sp>
          <p:nvSpPr>
            <p:cNvPr id="7" name="Subtitle 2"/>
            <p:cNvSpPr txBox="1">
              <a:spLocks/>
            </p:cNvSpPr>
            <p:nvPr/>
          </p:nvSpPr>
          <p:spPr>
            <a:xfrm>
              <a:off x="647700" y="2026622"/>
              <a:ext cx="3733800" cy="39624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Distillation</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Absorption</a:t>
              </a:r>
            </a:p>
            <a:p>
              <a:pPr marL="45720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Stripping</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Adsorption</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Liquid-Liquid Extraction</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Drying</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Evaporation</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Crystallization</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Leaching</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Ion Exchange</a:t>
              </a:r>
            </a:p>
          </p:txBody>
        </p:sp>
        <p:sp>
          <p:nvSpPr>
            <p:cNvPr id="8" name="Subtitle 2"/>
            <p:cNvSpPr txBox="1">
              <a:spLocks/>
            </p:cNvSpPr>
            <p:nvPr/>
          </p:nvSpPr>
          <p:spPr>
            <a:xfrm>
              <a:off x="4762500" y="2026622"/>
              <a:ext cx="3733800" cy="39624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Filtration</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Ultra-filtration</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Sedimentation</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Centrifugal Separation</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Flotation</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Electrostatic Precipitation</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Jigging</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Tabling</a:t>
              </a:r>
            </a:p>
            <a:p>
              <a:pPr marL="457200" lvl="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Sonic Agglomeration</a:t>
              </a:r>
            </a:p>
            <a:p>
              <a:pPr marL="457200" indent="-457200">
                <a:lnSpc>
                  <a:spcPct val="110000"/>
                </a:lnSpc>
                <a:spcBef>
                  <a:spcPct val="20000"/>
                </a:spcBef>
                <a:buFont typeface="+mj-lt"/>
                <a:buAutoNum type="arabicPeriod"/>
                <a:defRPr/>
              </a:pPr>
              <a:r>
                <a:rPr lang="en-US" sz="2200" dirty="0" smtClean="0">
                  <a:latin typeface="Times New Roman" pitchFamily="18" charset="0"/>
                  <a:cs typeface="Times New Roman" pitchFamily="18" charset="0"/>
                </a:rPr>
                <a:t>Membrane Separation</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342900" y="457200"/>
            <a:ext cx="85725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Classification of Separation processes:-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The classification can be based on the means of separation;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Mechanical Processes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Chemical processes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Key operations in Chemical Plant:-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457200" algn="l"/>
              </a:tabLst>
            </a:pPr>
            <a:r>
              <a:rPr lang="en-US" sz="3200" dirty="0" smtClean="0">
                <a:solidFill>
                  <a:srgbClr val="000000"/>
                </a:solidFill>
                <a:ea typeface="Calibri" pitchFamily="34" charset="0"/>
                <a:cs typeface="Times New Roman" pitchFamily="18" charset="0"/>
              </a:rPr>
              <a:t>● </a:t>
            </a:r>
            <a:r>
              <a:rPr kumimoji="0" lang="en-US" sz="32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Chemical Reactions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457200" algn="l"/>
              </a:tabLst>
            </a:pPr>
            <a:r>
              <a:rPr lang="en-US" sz="3200" dirty="0" smtClean="0">
                <a:solidFill>
                  <a:srgbClr val="000000"/>
                </a:solidFill>
                <a:ea typeface="Calibri" pitchFamily="34" charset="0"/>
                <a:cs typeface="Times New Roman" pitchFamily="18" charset="0"/>
              </a:rPr>
              <a:t>● </a:t>
            </a:r>
            <a:r>
              <a:rPr kumimoji="0" lang="en-US" sz="32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Separation of chemicals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32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US" sz="32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Separation of phases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609600" y="457200"/>
            <a:ext cx="7162800" cy="55245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66700" y="419100"/>
            <a:ext cx="868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Advantages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Relatively  less Energy Requirements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Ease of Operation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Ease of Maintenance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No special Feed pretreatment required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Disadvantages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Not applicable for separating Components in homogeneous   phase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Not versatile i.e. in same state may be one element can be separated and other don’t.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Applicable to low flow rates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8836073" cy="526297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71600" algn="l"/>
              </a:tabLst>
            </a:pPr>
            <a:r>
              <a:rPr kumimoji="0" lang="en-US" sz="24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Classification:-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On the basis of characteristics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Depending on the difference in size or shape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Depending on the difference in phase density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Depending on fluid and particle mechanics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Depending on surface, electrical or magnetic properties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On the basis of phases involved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S-S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L-L</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G-L</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L-G</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S-L</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L-S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US" sz="24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S-G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0"/>
            <a:ext cx="8529899" cy="56938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71600" algn="l"/>
              </a:tabLst>
            </a:pPr>
            <a:r>
              <a:rPr kumimoji="0" lang="en-US" sz="28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Our focus will be on :-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GB" sz="28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Solid – Solid Separation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GB" sz="28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Solid – Liquid Separation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GB" sz="2800" b="0" i="0" u="none" strike="noStrike" cap="none" normalizeH="0" baseline="0" dirty="0" smtClean="0">
                <a:ln>
                  <a:noFill/>
                </a:ln>
                <a:solidFill>
                  <a:srgbClr val="000000"/>
                </a:solidFill>
                <a:effectLst/>
                <a:latin typeface="Book Antiqua" pitchFamily="18" charset="0"/>
                <a:ea typeface="Calibri" pitchFamily="34" charset="0"/>
                <a:cs typeface="Times New Roman" pitchFamily="18" charset="0"/>
              </a:rPr>
              <a:t>Solid – Gas Separation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71600" algn="l"/>
              </a:tabLst>
            </a:pPr>
            <a:r>
              <a:rPr kumimoji="0" lang="en-US" sz="28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Solid – Solid Separation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GB"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Objective –  to separate the mixture of solids into </a:t>
            </a:r>
          </a:p>
          <a:p>
            <a:pPr marL="0" marR="0" lvl="0" indent="0" algn="l" defTabSz="914400" rtl="0" eaLnBrk="0" fontAlgn="base" latinLnBrk="0" hangingPunct="0">
              <a:lnSpc>
                <a:spcPct val="100000"/>
              </a:lnSpc>
              <a:spcBef>
                <a:spcPct val="0"/>
              </a:spcBef>
              <a:spcAft>
                <a:spcPct val="0"/>
              </a:spcAft>
              <a:buClrTx/>
              <a:buSzTx/>
              <a:tabLst>
                <a:tab pos="1371600" algn="l"/>
              </a:tabLst>
            </a:pPr>
            <a:r>
              <a:rPr lang="en-GB" sz="2800" b="1" dirty="0" smtClean="0">
                <a:latin typeface="Book Antiqua" pitchFamily="18" charset="0"/>
                <a:ea typeface="Calibri" pitchFamily="34" charset="0"/>
                <a:cs typeface="Times New Roman" pitchFamily="18" charset="0"/>
              </a:rPr>
              <a:t>   </a:t>
            </a:r>
            <a:r>
              <a:rPr kumimoji="0" lang="en-GB"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two or more fractions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GB"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Dry basis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GB"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Screening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GB"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Electrostatic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GB"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magnetic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GB"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Wet basis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1371600" algn="l"/>
              </a:tabLst>
            </a:pPr>
            <a:r>
              <a:rPr kumimoji="0" lang="en-GB"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Classification</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0"/>
            <a:ext cx="8908208" cy="46474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971550" algn="l"/>
              </a:tabLst>
            </a:pPr>
            <a:r>
              <a:rPr kumimoji="0" lang="en-US" sz="24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Solid – Liquid Separation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 pos="971550" algn="l"/>
              </a:tabLst>
            </a:pPr>
            <a:r>
              <a:rPr kumimoji="0" lang="en-GB"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Objective –  to separate the solids and liquid from each other</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 pos="971550" algn="l"/>
              </a:tabLst>
            </a:pPr>
            <a:r>
              <a:rPr kumimoji="0" lang="en-GB"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Filtration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 pos="971550" algn="l"/>
              </a:tabLst>
            </a:pPr>
            <a:r>
              <a:rPr kumimoji="0" lang="en-GB"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Sedimentation – gravitational settling</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 pos="971550" algn="l"/>
              </a:tabLst>
            </a:pPr>
            <a:r>
              <a:rPr kumimoji="0" lang="en-GB"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Centrifugal separators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 pos="971550" algn="l"/>
              </a:tabLst>
            </a:pPr>
            <a:r>
              <a:rPr kumimoji="0" lang="en-US" sz="24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Solid – Gas Separation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 pos="971550" algn="l"/>
              </a:tabLst>
            </a:pPr>
            <a:r>
              <a:rPr kumimoji="0" lang="en-GB"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Objective –  to separate the solids from gas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 pos="971550" algn="l"/>
              </a:tabLst>
            </a:pPr>
            <a:r>
              <a:rPr kumimoji="0" lang="en-GB"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 pos="971550" algn="l"/>
              </a:tabLst>
            </a:pPr>
            <a:r>
              <a:rPr kumimoji="0" lang="en-GB"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Filtration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 pos="971550" algn="l"/>
              </a:tabLst>
            </a:pPr>
            <a:r>
              <a:rPr kumimoji="0" lang="en-GB"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Gravitational settling</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tab pos="914400" algn="l"/>
                <a:tab pos="971550" algn="l"/>
              </a:tabLst>
            </a:pPr>
            <a:r>
              <a:rPr kumimoji="0" lang="en-GB"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Centrifugation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 pos="971550" algn="l"/>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Picture 12"/>
          <p:cNvPicPr>
            <a:picLocks noChangeAspect="1" noChangeArrowheads="1"/>
          </p:cNvPicPr>
          <p:nvPr/>
        </p:nvPicPr>
        <p:blipFill>
          <a:blip r:embed="rId2"/>
          <a:srcRect/>
          <a:stretch>
            <a:fillRect/>
          </a:stretch>
        </p:blipFill>
        <p:spPr bwMode="auto">
          <a:xfrm>
            <a:off x="1143000" y="2819400"/>
            <a:ext cx="5905500" cy="3064816"/>
          </a:xfrm>
          <a:prstGeom prst="rect">
            <a:avLst/>
          </a:prstGeom>
          <a:noFill/>
        </p:spPr>
      </p:pic>
      <p:sp>
        <p:nvSpPr>
          <p:cNvPr id="46088" name="Rectangle 8"/>
          <p:cNvSpPr>
            <a:spLocks noChangeArrowheads="1"/>
          </p:cNvSpPr>
          <p:nvPr/>
        </p:nvSpPr>
        <p:spPr bwMode="auto">
          <a:xfrm>
            <a:off x="3162300" y="0"/>
            <a:ext cx="2159566" cy="12618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Filtration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089" name="Rectangle 9"/>
          <p:cNvSpPr>
            <a:spLocks noChangeArrowheads="1"/>
          </p:cNvSpPr>
          <p:nvPr/>
        </p:nvSpPr>
        <p:spPr bwMode="auto">
          <a:xfrm>
            <a:off x="266700" y="609600"/>
            <a:ext cx="86487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Filtration</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is a mechanical or physical operation which is used for the separation of solids from fluids by interposing a medium through which only the fluid can pass.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342900" y="419100"/>
            <a:ext cx="80772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Ultra-filtration</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UF</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is a variety of membrane filtration in which hydrostatic pressure forces a liquid against a semi permeable membrane. Suspended solids and solutes of high molecular weight are retained, while water and low molecular weight solutes pass through the membrane.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420"/>
          <p:cNvPicPr>
            <a:picLocks noChangeAspect="1" noChangeArrowheads="1"/>
          </p:cNvPicPr>
          <p:nvPr/>
        </p:nvPicPr>
        <p:blipFill>
          <a:blip r:embed="rId2"/>
          <a:srcRect/>
          <a:stretch>
            <a:fillRect/>
          </a:stretch>
        </p:blipFill>
        <p:spPr bwMode="auto">
          <a:xfrm>
            <a:off x="2476500" y="3924300"/>
            <a:ext cx="4572000" cy="24003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1066800"/>
            <a:ext cx="8153400" cy="1015663"/>
          </a:xfrm>
          <a:prstGeom prst="rect">
            <a:avLst/>
          </a:prstGeom>
        </p:spPr>
        <p:txBody>
          <a:bodyPr wrap="square">
            <a:spAutoFit/>
          </a:bodyPr>
          <a:lstStyle/>
          <a:p>
            <a:pPr algn="ctr"/>
            <a:r>
              <a:rPr lang="en-US" sz="6000" dirty="0" smtClean="0">
                <a:solidFill>
                  <a:srgbClr val="FF0000"/>
                </a:solidFill>
              </a:rPr>
              <a:t>Mechanical Separation </a:t>
            </a:r>
            <a:endParaRPr lang="en-US" sz="60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0"/>
            <a:ext cx="87249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Factor affected on filtration</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Pressure drop </a:t>
            </a:r>
            <a:r>
              <a:rPr kumimoji="0" lang="en-US" sz="32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∆P(from feed to far side of the filter medium)</a:t>
            </a:r>
            <a:r>
              <a:rPr kumimoji="0" lang="th-TH" sz="3200"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 a</a:t>
            </a:r>
            <a:r>
              <a:rPr kumimoji="0" lang="en-US" sz="3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rea</a:t>
            </a: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filtering surface</a:t>
            </a:r>
            <a:r>
              <a:rPr kumimoji="0" lang="th-TH" sz="3200"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 </a:t>
            </a: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Viscosity of filtrate</a:t>
            </a:r>
            <a:r>
              <a:rPr kumimoji="0" lang="th-TH" sz="3200"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 (</a:t>
            </a: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µ</a:t>
            </a:r>
            <a:r>
              <a:rPr kumimoji="0" lang="th-TH" sz="3200"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 </a:t>
            </a: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Resistance of filter cake </a:t>
            </a:r>
            <a:r>
              <a:rPr kumimoji="0" lang="th-TH" sz="3200"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a:t>
            </a:r>
            <a:r>
              <a:rPr kumimoji="0" lang="en-US" sz="32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α</a:t>
            </a:r>
            <a:r>
              <a:rPr kumimoji="0" lang="th-TH" sz="3200"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 ), </a:t>
            </a: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Resistance of filter medium </a:t>
            </a:r>
            <a:r>
              <a:rPr kumimoji="0" lang="th-TH" sz="3200"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 </a:t>
            </a:r>
            <a:r>
              <a:rPr kumimoji="0" lang="en-US" sz="3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t>
            </a:r>
            <a:r>
              <a:rPr kumimoji="0" lang="en-US" sz="3200" b="0" i="0" u="none" strike="noStrike" cap="none" normalizeH="0" baseline="-30000" dirty="0" err="1" smtClean="0">
                <a:ln>
                  <a:noFill/>
                </a:ln>
                <a:solidFill>
                  <a:srgbClr val="000000"/>
                </a:solidFill>
                <a:effectLst/>
                <a:latin typeface="Arial" pitchFamily="34" charset="0"/>
                <a:ea typeface="Times New Roman" pitchFamily="18" charset="0"/>
                <a:cs typeface="Arial" pitchFamily="34" charset="0"/>
              </a:rPr>
              <a:t>m</a:t>
            </a:r>
            <a:r>
              <a:rPr kumimoji="0" lang="th-TH" sz="3200"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 </a:t>
            </a: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Properties of slurry.</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Types of filtration</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tabLst>
                <a:tab pos="457200" algn="l"/>
              </a:tabLst>
            </a:pP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Surface filters ; </a:t>
            </a:r>
          </a:p>
          <a:p>
            <a:pPr marL="0" marR="0" lvl="0" indent="0" algn="justLow" defTabSz="914400" rtl="0" eaLnBrk="0" fontAlgn="base" latinLnBrk="0" hangingPunct="0">
              <a:lnSpc>
                <a:spcPct val="100000"/>
              </a:lnSpc>
              <a:spcBef>
                <a:spcPct val="0"/>
              </a:spcBef>
              <a:spcAft>
                <a:spcPct val="0"/>
              </a:spcAft>
              <a:buClrTx/>
              <a:buSzTx/>
              <a:tabLst>
                <a:tab pos="457200" algn="l"/>
              </a:tabLst>
            </a:pPr>
            <a:r>
              <a:rPr kumimoji="0" lang="en-US" sz="3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 Depth filters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0"/>
            <a:ext cx="88011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01700" algn="l"/>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 Surface filters</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1700"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Used for cake filtration in which the solids are deposited in the form of a cake on the up-stream side of a relatively thin filter medium. Then the filtrate can be detached from medium.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1700" algn="l"/>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17" name="Picture 4"/>
          <p:cNvPicPr>
            <a:picLocks noChangeAspect="1" noChangeArrowheads="1"/>
          </p:cNvPicPr>
          <p:nvPr/>
        </p:nvPicPr>
        <p:blipFill>
          <a:blip r:embed="rId2"/>
          <a:srcRect l="7249" t="13260" r="3912"/>
          <a:stretch>
            <a:fillRect/>
          </a:stretch>
        </p:blipFill>
        <p:spPr bwMode="auto">
          <a:xfrm>
            <a:off x="647700" y="2590800"/>
            <a:ext cx="7315200" cy="2705100"/>
          </a:xfrm>
          <a:prstGeom prst="rect">
            <a:avLst/>
          </a:prstGeom>
          <a:noFill/>
        </p:spPr>
      </p:pic>
      <p:sp>
        <p:nvSpPr>
          <p:cNvPr id="60419" name="Rectangle 3"/>
          <p:cNvSpPr>
            <a:spLocks noChangeArrowheads="1"/>
          </p:cNvSpPr>
          <p:nvPr/>
        </p:nvSpPr>
        <p:spPr bwMode="auto">
          <a:xfrm>
            <a:off x="1866900" y="5448300"/>
            <a:ext cx="469551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Figure2. Mechanism of cake filtration</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880110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Depth filters</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Used for deep bed filtration in which particle deposition takes place inside the medium and cake deposition on the surface is undesirable.</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3" name="Picture 4"/>
          <p:cNvPicPr>
            <a:picLocks noChangeAspect="1" noChangeArrowheads="1"/>
          </p:cNvPicPr>
          <p:nvPr/>
        </p:nvPicPr>
        <p:blipFill>
          <a:blip r:embed="rId2"/>
          <a:srcRect/>
          <a:stretch>
            <a:fillRect/>
          </a:stretch>
        </p:blipFill>
        <p:spPr bwMode="auto">
          <a:xfrm>
            <a:off x="723900" y="1828800"/>
            <a:ext cx="7315200" cy="3009900"/>
          </a:xfrm>
          <a:prstGeom prst="rect">
            <a:avLst/>
          </a:prstGeom>
          <a:noFill/>
        </p:spPr>
      </p:pic>
      <p:sp>
        <p:nvSpPr>
          <p:cNvPr id="59395" name="Rectangle 3"/>
          <p:cNvSpPr>
            <a:spLocks noChangeArrowheads="1"/>
          </p:cNvSpPr>
          <p:nvPr/>
        </p:nvSpPr>
        <p:spPr bwMode="auto">
          <a:xfrm>
            <a:off x="1066800" y="4876800"/>
            <a:ext cx="600196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Figure 3.</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Mechanism of deep bed filtration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26670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fluid passes through the filter medium, which offers resistance to its passage, under the influence of a force which is the pressure differential across the filter</a:t>
            </a:r>
            <a:r>
              <a:rPr kumimoji="0" lang="th-TH" sz="2800"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 The rate of filtration can be expressed generally as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Rate of filtration</a:t>
            </a:r>
            <a:r>
              <a:rPr kumimoji="0" lang="th-TH" sz="2800" b="1" i="0" u="none" strike="noStrike" cap="none" normalizeH="0" baseline="0" dirty="0" smtClean="0">
                <a:ln>
                  <a:noFill/>
                </a:ln>
                <a:solidFill>
                  <a:srgbClr val="FF0000"/>
                </a:solidFill>
                <a:effectLst/>
                <a:latin typeface="Arial" pitchFamily="34" charset="0"/>
                <a:ea typeface="Times New Roman" pitchFamily="18" charset="0"/>
                <a:cs typeface="Angsana New" pitchFamily="18" charset="-34"/>
              </a:rPr>
              <a:t>= </a:t>
            </a: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driving force/resistance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Initial stage of filtration is important due to:-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Rate of flow is greatest at beginning, since resistance is minimum.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High initial rate of filtration may results in plugging of pores.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Orientation of particles in initial layer can effect cake structure.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9"/>
          <p:cNvPicPr>
            <a:picLocks noChangeAspect="1" noChangeArrowheads="1"/>
          </p:cNvPicPr>
          <p:nvPr/>
        </p:nvPicPr>
        <p:blipFill>
          <a:blip r:embed="rId3"/>
          <a:srcRect t="5299" r="5505"/>
          <a:stretch>
            <a:fillRect/>
          </a:stretch>
        </p:blipFill>
        <p:spPr bwMode="auto">
          <a:xfrm>
            <a:off x="5943600" y="2819400"/>
            <a:ext cx="2997200" cy="2590800"/>
          </a:xfrm>
          <a:prstGeom prst="rect">
            <a:avLst/>
          </a:prstGeom>
          <a:noFill/>
        </p:spPr>
      </p:pic>
      <p:sp>
        <p:nvSpPr>
          <p:cNvPr id="44036" name="Rectangle 4"/>
          <p:cNvSpPr>
            <a:spLocks noChangeArrowheads="1"/>
          </p:cNvSpPr>
          <p:nvPr/>
        </p:nvSpPr>
        <p:spPr bwMode="auto">
          <a:xfrm>
            <a:off x="0" y="0"/>
            <a:ext cx="4390946" cy="12618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Theory of Filtration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342900" y="876300"/>
            <a:ext cx="6983002"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It is depend on Carmen-</a:t>
            </a:r>
            <a:r>
              <a:rPr kumimoji="0" lang="en-US" sz="2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Kozeny</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Equation:-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8" name="Rectangle 6"/>
          <p:cNvSpPr>
            <a:spLocks noChangeArrowheads="1"/>
          </p:cNvSpPr>
          <p:nvPr/>
        </p:nvSpPr>
        <p:spPr bwMode="auto">
          <a:xfrm>
            <a:off x="45720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4039" name="Rectangle 7"/>
          <p:cNvSpPr>
            <a:spLocks noChangeArrowheads="1"/>
          </p:cNvSpPr>
          <p:nvPr/>
        </p:nvSpPr>
        <p:spPr bwMode="auto">
          <a:xfrm>
            <a:off x="457200" y="1905000"/>
            <a:ext cx="2768707" cy="200054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
            </a:r>
            <a:br>
              <a:rPr kumimoji="0" lang="en-US" sz="2800" b="0" i="0" u="none" strike="noStrike" cap="none" normalizeH="0" baseline="0" dirty="0" smtClean="0">
                <a:ln>
                  <a:noFill/>
                </a:ln>
                <a:solidFill>
                  <a:schemeClr val="tx1"/>
                </a:solidFill>
                <a:effectLst/>
                <a:latin typeface="Arial" pitchFamily="34" charset="0"/>
                <a:cs typeface="Arial" pitchFamily="34" charset="0"/>
              </a:rPr>
            </a:b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 </a:t>
            </a:r>
            <a:r>
              <a:rPr kumimoji="0" lang="en-US" sz="2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Kozeny</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constant=5</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For Filtration:-</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41" name="Rectangle 9"/>
          <p:cNvSpPr>
            <a:spLocks noChangeArrowheads="1"/>
          </p:cNvSpPr>
          <p:nvPr/>
        </p:nvSpPr>
        <p:spPr bwMode="auto">
          <a:xfrm>
            <a:off x="304800" y="3657600"/>
            <a:ext cx="5029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incompressible cake, ε could taken constant.</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4040" name="Object 8"/>
          <p:cNvGraphicFramePr>
            <a:graphicFrameLocks noChangeAspect="1"/>
          </p:cNvGraphicFramePr>
          <p:nvPr/>
        </p:nvGraphicFramePr>
        <p:xfrm>
          <a:off x="2324100" y="4724400"/>
          <a:ext cx="3048000" cy="927908"/>
        </p:xfrm>
        <a:graphic>
          <a:graphicData uri="http://schemas.openxmlformats.org/presentationml/2006/ole">
            <mc:AlternateContent xmlns:mc="http://schemas.openxmlformats.org/markup-compatibility/2006">
              <mc:Choice xmlns:v="urn:schemas-microsoft-com:vml" Requires="v">
                <p:oleObj spid="_x0000_s44045" name="Equation" r:id="rId4" imgW="1040948" imgH="545863" progId="Equation.3">
                  <p:embed/>
                </p:oleObj>
              </mc:Choice>
              <mc:Fallback>
                <p:oleObj name="Equation" r:id="rId4" imgW="1040948" imgH="545863"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4724400"/>
                        <a:ext cx="3048000" cy="9279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42" name="Rectangle 10"/>
          <p:cNvSpPr>
            <a:spLocks noChangeArrowheads="1"/>
          </p:cNvSpPr>
          <p:nvPr/>
        </p:nvSpPr>
        <p:spPr bwMode="auto">
          <a:xfrm>
            <a:off x="304800" y="6057900"/>
            <a:ext cx="414248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were 1/r=specific resistance.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 name="Group 15"/>
          <p:cNvGrpSpPr/>
          <p:nvPr/>
        </p:nvGrpSpPr>
        <p:grpSpPr>
          <a:xfrm>
            <a:off x="381000" y="1562100"/>
            <a:ext cx="6210300" cy="1015663"/>
            <a:chOff x="381000" y="1562100"/>
            <a:chExt cx="6210300" cy="1015663"/>
          </a:xfrm>
        </p:grpSpPr>
        <p:grpSp>
          <p:nvGrpSpPr>
            <p:cNvPr id="12" name="Group 11"/>
            <p:cNvGrpSpPr/>
            <p:nvPr/>
          </p:nvGrpSpPr>
          <p:grpSpPr>
            <a:xfrm>
              <a:off x="381000" y="1562100"/>
              <a:ext cx="6210300" cy="1015663"/>
              <a:chOff x="1600200" y="4572000"/>
              <a:chExt cx="6210300" cy="1015663"/>
            </a:xfrm>
          </p:grpSpPr>
          <p:sp>
            <p:nvSpPr>
              <p:cNvPr id="13" name="TextBox 12"/>
              <p:cNvSpPr txBox="1"/>
              <p:nvPr/>
            </p:nvSpPr>
            <p:spPr>
              <a:xfrm>
                <a:off x="1600200" y="4572000"/>
                <a:ext cx="62103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6000" dirty="0"/>
              </a:p>
            </p:txBody>
          </p:sp>
          <p:graphicFrame>
            <p:nvGraphicFramePr>
              <p:cNvPr id="14" name="Object 7"/>
              <p:cNvGraphicFramePr>
                <a:graphicFrameLocks noChangeAspect="1"/>
              </p:cNvGraphicFramePr>
              <p:nvPr/>
            </p:nvGraphicFramePr>
            <p:xfrm flipV="1">
              <a:off x="4556125" y="4845050"/>
              <a:ext cx="222250" cy="420688"/>
            </p:xfrm>
            <a:graphic>
              <a:graphicData uri="http://schemas.openxmlformats.org/presentationml/2006/ole">
                <mc:AlternateContent xmlns:mc="http://schemas.openxmlformats.org/markup-compatibility/2006">
                  <mc:Choice xmlns:v="urn:schemas-microsoft-com:vml" Requires="v">
                    <p:oleObj spid="_x0000_s44046" name="Equation" r:id="rId6" imgW="114120" imgH="215640" progId="Equation.3">
                      <p:embed/>
                    </p:oleObj>
                  </mc:Choice>
                  <mc:Fallback>
                    <p:oleObj name="Equation" r:id="rId6" imgW="114120" imgH="21564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4556125" y="4845050"/>
                            <a:ext cx="22225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4044" name="Object 12"/>
            <p:cNvGraphicFramePr>
              <a:graphicFrameLocks noChangeAspect="1"/>
            </p:cNvGraphicFramePr>
            <p:nvPr/>
          </p:nvGraphicFramePr>
          <p:xfrm>
            <a:off x="419100" y="1638300"/>
            <a:ext cx="5295900" cy="843142"/>
          </p:xfrm>
          <a:graphic>
            <a:graphicData uri="http://schemas.openxmlformats.org/presentationml/2006/ole">
              <mc:AlternateContent xmlns:mc="http://schemas.openxmlformats.org/markup-compatibility/2006">
                <mc:Choice xmlns:v="urn:schemas-microsoft-com:vml" Requires="v">
                  <p:oleObj spid="_x0000_s44047" name="Equation" r:id="rId8" imgW="3035160" imgH="545760" progId="Equation.3">
                    <p:embed/>
                  </p:oleObj>
                </mc:Choice>
                <mc:Fallback>
                  <p:oleObj name="Equation" r:id="rId8" imgW="3035160" imgH="545760" progId="Equation.3">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 y="1638300"/>
                          <a:ext cx="5295900" cy="84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009" name="Object 1"/>
          <p:cNvGraphicFramePr>
            <a:graphicFrameLocks noChangeAspect="1"/>
          </p:cNvGraphicFramePr>
          <p:nvPr/>
        </p:nvGraphicFramePr>
        <p:xfrm>
          <a:off x="1181100" y="304800"/>
          <a:ext cx="5988627" cy="1066800"/>
        </p:xfrm>
        <a:graphic>
          <a:graphicData uri="http://schemas.openxmlformats.org/presentationml/2006/ole">
            <mc:AlternateContent xmlns:mc="http://schemas.openxmlformats.org/markup-compatibility/2006">
              <mc:Choice xmlns:v="urn:schemas-microsoft-com:vml" Requires="v">
                <p:oleObj spid="_x0000_s43016" name="Equation" r:id="rId3" imgW="2870200" imgH="457200" progId="Equation.3">
                  <p:embed/>
                </p:oleObj>
              </mc:Choice>
              <mc:Fallback>
                <p:oleObj name="Equation" r:id="rId3" imgW="2870200" imgH="457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04800"/>
                        <a:ext cx="598862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1" name="Rectangle 3"/>
          <p:cNvSpPr>
            <a:spLocks noChangeArrowheads="1"/>
          </p:cNvSpPr>
          <p:nvPr/>
        </p:nvSpPr>
        <p:spPr bwMode="auto">
          <a:xfrm>
            <a:off x="190500" y="1485900"/>
            <a:ext cx="8458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volume of filtrate passed in time t,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total cross-sectional area of filter cake,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superficial velocity of filtrate(m/s), </a:t>
            </a:r>
            <a:r>
              <a:rPr kumimoji="0" lang="en-US" sz="2400" b="0"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is cake thickness(m),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is specific surface area of particles(m</a:t>
            </a:r>
            <a:r>
              <a:rPr kumimoji="0" lang="en-US" sz="2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a:t>
            </a:r>
            <a:r>
              <a:rPr kumimoji="0" lang="en-US" sz="2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ε</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porosity,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µ</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viscosity of filtrate</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p</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applied pressure difference</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 m</a:t>
            </a:r>
            <a:r>
              <a:rPr kumimoji="0" lang="en-US" sz="2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ρ</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 fluid density</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(kg/m</a:t>
            </a:r>
            <a:r>
              <a:rPr kumimoji="0" lang="en-US" sz="2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2400" b="0" i="0" u="none" strike="noStrike" cap="none" normalizeH="0" baseline="0" dirty="0" err="1" smtClean="0">
                <a:ln>
                  <a:noFill/>
                </a:ln>
                <a:solidFill>
                  <a:srgbClr val="FF0000"/>
                </a:solidFill>
                <a:effectLst/>
                <a:latin typeface="Arial" pitchFamily="34" charset="0"/>
                <a:ea typeface="Times New Roman" pitchFamily="18" charset="0"/>
                <a:cs typeface="Times New Roman" pitchFamily="18" charset="0"/>
              </a:rPr>
              <a:t>ρ</a:t>
            </a:r>
            <a:r>
              <a:rPr kumimoji="0" lang="en-US" sz="2400" b="0" i="0" u="none" strike="noStrike" cap="none" normalizeH="0" baseline="-30000" dirty="0" err="1" smtClean="0">
                <a:ln>
                  <a:noFill/>
                </a:ln>
                <a:solidFill>
                  <a:srgbClr val="FF0000"/>
                </a:solidFill>
                <a:effectLst/>
                <a:latin typeface="Arial" pitchFamily="34" charset="0"/>
                <a:ea typeface="Times New Roman" pitchFamily="18" charset="0"/>
                <a:cs typeface="Arial" pitchFamily="34" charset="0"/>
              </a:rPr>
              <a:t>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solid density</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(kg/m</a:t>
            </a:r>
            <a:r>
              <a:rPr kumimoji="0" lang="en-US" sz="2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p:nvPr/>
        </p:nvPicPr>
        <p:blipFill>
          <a:blip r:embed="rId5"/>
          <a:srcRect/>
          <a:stretch>
            <a:fillRect/>
          </a:stretch>
        </p:blipFill>
        <p:spPr bwMode="auto">
          <a:xfrm>
            <a:off x="2705100" y="5676900"/>
            <a:ext cx="2667000" cy="762000"/>
          </a:xfrm>
          <a:prstGeom prst="rect">
            <a:avLst/>
          </a:prstGeom>
          <a:noFill/>
          <a:ln w="9525">
            <a:noFill/>
            <a:miter lim="800000"/>
            <a:headEnd/>
            <a:tailEnd/>
          </a:ln>
        </p:spPr>
      </p:pic>
      <p:grpSp>
        <p:nvGrpSpPr>
          <p:cNvPr id="11" name="Group 10"/>
          <p:cNvGrpSpPr/>
          <p:nvPr/>
        </p:nvGrpSpPr>
        <p:grpSpPr>
          <a:xfrm>
            <a:off x="1066800" y="4585037"/>
            <a:ext cx="6210300" cy="1015663"/>
            <a:chOff x="1600200" y="4572000"/>
            <a:chExt cx="6210300" cy="1015663"/>
          </a:xfrm>
        </p:grpSpPr>
        <p:sp>
          <p:nvSpPr>
            <p:cNvPr id="8" name="TextBox 7"/>
            <p:cNvSpPr txBox="1"/>
            <p:nvPr/>
          </p:nvSpPr>
          <p:spPr>
            <a:xfrm>
              <a:off x="1600200" y="4572000"/>
              <a:ext cx="62103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6000" dirty="0"/>
            </a:p>
          </p:txBody>
        </p:sp>
        <p:graphicFrame>
          <p:nvGraphicFramePr>
            <p:cNvPr id="43015" name="Object 7"/>
            <p:cNvGraphicFramePr>
              <a:graphicFrameLocks noChangeAspect="1"/>
            </p:cNvGraphicFramePr>
            <p:nvPr/>
          </p:nvGraphicFramePr>
          <p:xfrm flipV="1">
            <a:off x="2057400" y="4610100"/>
            <a:ext cx="5219700" cy="890565"/>
          </p:xfrm>
          <a:graphic>
            <a:graphicData uri="http://schemas.openxmlformats.org/presentationml/2006/ole">
              <mc:AlternateContent xmlns:mc="http://schemas.openxmlformats.org/markup-compatibility/2006">
                <mc:Choice xmlns:v="urn:schemas-microsoft-com:vml" Requires="v">
                  <p:oleObj spid="_x0000_s43017" name="Equation" r:id="rId6" imgW="2679480" imgH="457200" progId="Equation.3">
                    <p:embed/>
                  </p:oleObj>
                </mc:Choice>
                <mc:Fallback>
                  <p:oleObj name="Equation" r:id="rId6" imgW="2679480" imgH="45720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2057400" y="4610100"/>
                          <a:ext cx="5219700" cy="89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8" name="Object 4"/>
          <p:cNvGraphicFramePr>
            <a:graphicFrameLocks noChangeAspect="1"/>
          </p:cNvGraphicFramePr>
          <p:nvPr/>
        </p:nvGraphicFramePr>
        <p:xfrm>
          <a:off x="1333500" y="-41970"/>
          <a:ext cx="1752600" cy="773206"/>
        </p:xfrm>
        <a:graphic>
          <a:graphicData uri="http://schemas.openxmlformats.org/presentationml/2006/ole">
            <mc:AlternateContent xmlns:mc="http://schemas.openxmlformats.org/markup-compatibility/2006">
              <mc:Choice xmlns:v="urn:schemas-microsoft-com:vml" Requires="v">
                <p:oleObj spid="_x0000_s103429" name="Equation" r:id="rId3" imgW="977900" imgH="431800" progId="Equation.3">
                  <p:embed/>
                </p:oleObj>
              </mc:Choice>
              <mc:Fallback>
                <p:oleObj name="Equation" r:id="rId3" imgW="977900" imgH="4318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41970"/>
                        <a:ext cx="1752600" cy="773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3425" name="Group 1"/>
          <p:cNvGrpSpPr>
            <a:grpSpLocks/>
          </p:cNvGrpSpPr>
          <p:nvPr/>
        </p:nvGrpSpPr>
        <p:grpSpPr bwMode="auto">
          <a:xfrm>
            <a:off x="2171700" y="1523995"/>
            <a:ext cx="4800600" cy="923341"/>
            <a:chOff x="3324" y="14244"/>
            <a:chExt cx="5211" cy="1453"/>
          </a:xfrm>
        </p:grpSpPr>
        <p:sp>
          <p:nvSpPr>
            <p:cNvPr id="103427" name="Text Box 8"/>
            <p:cNvSpPr txBox="1">
              <a:spLocks noChangeArrowheads="1"/>
            </p:cNvSpPr>
            <p:nvPr/>
          </p:nvSpPr>
          <p:spPr bwMode="auto">
            <a:xfrm>
              <a:off x="5745" y="14244"/>
              <a:ext cx="2790" cy="1453"/>
            </a:xfrm>
            <a:prstGeom prst="rect">
              <a:avLst/>
            </a:prstGeom>
            <a:noFill/>
            <a:ln w="28575">
              <a:solidFill>
                <a:srgbClr val="00FF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Filter cake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Angsana New" pitchFamily="18" charset="-34"/>
                  <a:sym typeface="Symbol" pitchFamily="18" charset="2"/>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Angsana New" pitchFamily="18" charset="-34"/>
                  <a:sym typeface="Symbol" pitchFamily="18" charset="2"/>
                </a:rPr>
                <a:t>Filter medium (</a:t>
              </a:r>
              <a:r>
                <a:rPr kumimoji="0" lang="en-US" b="0" i="0" u="none" strike="noStrike" cap="none" normalizeH="0" baseline="0" dirty="0" err="1" smtClean="0">
                  <a:ln>
                    <a:noFill/>
                  </a:ln>
                  <a:solidFill>
                    <a:srgbClr val="000000"/>
                  </a:solidFill>
                  <a:effectLst/>
                  <a:latin typeface="Times New Roman" pitchFamily="18" charset="0"/>
                  <a:ea typeface="Times New Roman" pitchFamily="18" charset="0"/>
                  <a:cs typeface="Angsana New" pitchFamily="18" charset="-34"/>
                  <a:sym typeface="Symbol" pitchFamily="18" charset="2"/>
                </a:rPr>
                <a:t>R</a:t>
              </a:r>
              <a:r>
                <a:rPr kumimoji="0" lang="en-US" b="0" i="0" u="none" strike="noStrike" cap="none" normalizeH="0" baseline="-30000" dirty="0" err="1" smtClean="0">
                  <a:ln>
                    <a:noFill/>
                  </a:ln>
                  <a:solidFill>
                    <a:srgbClr val="000000"/>
                  </a:solidFill>
                  <a:effectLst/>
                  <a:latin typeface="Times New Roman" pitchFamily="18" charset="0"/>
                  <a:ea typeface="Times New Roman" pitchFamily="18" charset="0"/>
                  <a:cs typeface="Angsana New" pitchFamily="18" charset="-34"/>
                  <a:sym typeface="Symbol" pitchFamily="18" charset="2"/>
                </a:rPr>
                <a:t>m</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Angsana New" pitchFamily="18" charset="-34"/>
                  <a:sym typeface="Symbol" pitchFamily="18" charset="2"/>
                </a:rPr>
                <a:t>)</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Angsana New" pitchFamily="18" charset="-34"/>
                  <a:sym typeface="Symbol" pitchFamily="18" charset="2"/>
                </a:rPr>
                <a:t>Viscosity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a:t>
              </a:r>
              <a:endPar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Angsana New" pitchFamily="18" charset="-34"/>
                <a:sym typeface="Symbol" pitchFamily="18" charset="2"/>
              </a:endParaRPr>
            </a:p>
          </p:txBody>
        </p:sp>
        <p:sp>
          <p:nvSpPr>
            <p:cNvPr id="103426" name="Text Box 2"/>
            <p:cNvSpPr txBox="1">
              <a:spLocks noChangeArrowheads="1"/>
            </p:cNvSpPr>
            <p:nvPr/>
          </p:nvSpPr>
          <p:spPr bwMode="auto">
            <a:xfrm>
              <a:off x="3324" y="14258"/>
              <a:ext cx="2380" cy="1320"/>
            </a:xfrm>
            <a:prstGeom prst="rect">
              <a:avLst/>
            </a:prstGeom>
            <a:noFill/>
            <a:ln w="28575">
              <a:solidFill>
                <a:srgbClr val="FF00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Angsana New" pitchFamily="18" charset="-34"/>
                  <a:sym typeface="Symbol" pitchFamily="18" charset="2"/>
                </a:rPr>
                <a:t></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P) or Pressure drop</a:t>
              </a:r>
              <a:endPar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Angsana New" pitchFamily="18" charset="-34"/>
                <a:sym typeface="Symbol" pitchFamily="18" charset="2"/>
              </a:endParaRPr>
            </a:p>
          </p:txBody>
        </p:sp>
      </p:grpSp>
      <p:sp>
        <p:nvSpPr>
          <p:cNvPr id="103429" name="Rectangle 5"/>
          <p:cNvSpPr>
            <a:spLocks noChangeArrowheads="1"/>
          </p:cNvSpPr>
          <p:nvPr/>
        </p:nvSpPr>
        <p:spPr bwMode="auto">
          <a:xfrm>
            <a:off x="0" y="0"/>
            <a:ext cx="102463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30" name="Rectangle 6"/>
          <p:cNvSpPr>
            <a:spLocks noChangeArrowheads="1"/>
          </p:cNvSpPr>
          <p:nvPr/>
        </p:nvSpPr>
        <p:spPr bwMode="auto">
          <a:xfrm>
            <a:off x="3352800" y="0"/>
            <a:ext cx="3877985"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 the specific resistance (m</a:t>
            </a:r>
            <a:r>
              <a:rPr kumimoji="0" lang="en-US"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33" name="Rectangle 9"/>
          <p:cNvSpPr>
            <a:spLocks noChangeArrowheads="1"/>
          </p:cNvSpPr>
          <p:nvPr/>
        </p:nvSpPr>
        <p:spPr bwMode="auto">
          <a:xfrm>
            <a:off x="0" y="885825"/>
            <a:ext cx="618150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Rate of filtration</a:t>
            </a:r>
            <a:r>
              <a:rPr kumimoji="0" lang="th-TH" sz="2400" b="1" i="0" u="none" strike="noStrike" cap="none" normalizeH="0" baseline="0" dirty="0" smtClean="0">
                <a:ln>
                  <a:noFill/>
                </a:ln>
                <a:solidFill>
                  <a:srgbClr val="000000"/>
                </a:solidFill>
                <a:effectLst/>
                <a:latin typeface="Arial" pitchFamily="34" charset="0"/>
                <a:ea typeface="Times New Roman" pitchFamily="18" charset="0"/>
                <a:cs typeface="Angsana New" pitchFamily="18" charset="-34"/>
              </a:rPr>
              <a:t>= </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driving force/resistance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34" name="Rectangle 10"/>
          <p:cNvSpPr>
            <a:spLocks noChangeArrowheads="1"/>
          </p:cNvSpPr>
          <p:nvPr/>
        </p:nvSpPr>
        <p:spPr bwMode="auto">
          <a:xfrm>
            <a:off x="266700" y="3048000"/>
            <a:ext cx="7120860"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Filter cake can be divided into two classes:-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Incompressible cakes.</a:t>
            </a:r>
          </a:p>
          <a:p>
            <a:pPr marL="0" marR="0" lvl="0" indent="0" algn="l"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Compressible cakes.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0" y="0"/>
            <a:ext cx="8839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 Incompressible cakes: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resistance to flow of a given volume of cake is not affected either by the pressure difference across the cake or by the rate of deposition of material (i.e. constant ε and 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2" name="Rectangle 2"/>
          <p:cNvSpPr>
            <a:spLocks noChangeArrowheads="1"/>
          </p:cNvSpPr>
          <p:nvPr/>
        </p:nvSpPr>
        <p:spPr bwMode="auto">
          <a:xfrm>
            <a:off x="0" y="2095500"/>
            <a:ext cx="89535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lang="en-US" sz="3200" b="1" dirty="0" smtClean="0">
                <a:solidFill>
                  <a:srgbClr val="FF0000"/>
                </a:solidFill>
                <a:latin typeface="Times New Roman" pitchFamily="18" charset="0"/>
                <a:ea typeface="Calibri" pitchFamily="34" charset="0"/>
                <a:cs typeface="Times New Roman" pitchFamily="18" charset="0"/>
              </a:rPr>
              <a:t>(2) </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Compressible cakes: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Increase of the pressure difference or of the rate of flow causes the formation of a denser cake with a higher resistance.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4" name="Rectangle 4"/>
          <p:cNvSpPr>
            <a:spLocks noChangeArrowheads="1"/>
          </p:cNvSpPr>
          <p:nvPr/>
        </p:nvSpPr>
        <p:spPr bwMode="auto">
          <a:xfrm>
            <a:off x="228600" y="4610100"/>
            <a:ext cx="8230138"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 incompressible cake the filtration equation becomes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2403" name="Object 3"/>
          <p:cNvGraphicFramePr>
            <a:graphicFrameLocks noChangeAspect="1"/>
          </p:cNvGraphicFramePr>
          <p:nvPr/>
        </p:nvGraphicFramePr>
        <p:xfrm>
          <a:off x="1790700" y="5257800"/>
          <a:ext cx="4191000" cy="1319842"/>
        </p:xfrm>
        <a:graphic>
          <a:graphicData uri="http://schemas.openxmlformats.org/presentationml/2006/ole">
            <mc:AlternateContent xmlns:mc="http://schemas.openxmlformats.org/markup-compatibility/2006">
              <mc:Choice xmlns:v="urn:schemas-microsoft-com:vml" Requires="v">
                <p:oleObj spid="_x0000_s102404" name="Equation" r:id="rId3" imgW="1016000" imgH="482600" progId="Equation.3">
                  <p:embed/>
                </p:oleObj>
              </mc:Choice>
              <mc:Fallback>
                <p:oleObj name="Equation" r:id="rId3" imgW="1016000" imgH="4826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5257800"/>
                        <a:ext cx="4191000" cy="1319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5" name="Rectangle 5"/>
          <p:cNvSpPr>
            <a:spLocks noChangeArrowheads="1"/>
          </p:cNvSpPr>
          <p:nvPr/>
        </p:nvSpPr>
        <p:spPr bwMode="auto">
          <a:xfrm>
            <a:off x="533400" y="5676900"/>
            <a:ext cx="702468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DD8047"/>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0" y="0"/>
            <a:ext cx="9080947" cy="243143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Relation between thickness of cake and volume of filtrate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Mass balance on solid in slurry and cake:-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Mass of solids in slurry = Mass of solids in filter cake= Vol. of solid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ρ</a:t>
            </a:r>
            <a:r>
              <a:rPr kumimoji="0" lang="en-US" sz="24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Mass of solids in filter cake= [volume of cake – volume of pores]*</a:t>
            </a:r>
            <a:r>
              <a:rPr kumimoji="0" lang="en-US" sz="2400" b="0" i="1" u="none" strike="noStrike" cap="none" normalizeH="0" baseline="0" dirty="0" smtClean="0">
                <a:ln>
                  <a:noFill/>
                </a:ln>
                <a:solidFill>
                  <a:schemeClr val="tx1"/>
                </a:solidFill>
                <a:effectLst/>
                <a:latin typeface="Times New Roman" pitchFamily="18" charset="0"/>
                <a:ea typeface="MTMI"/>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MTMI"/>
                <a:cs typeface="Times New Roman" pitchFamily="18" charset="0"/>
              </a:rPr>
              <a:t>ρ</a:t>
            </a:r>
            <a:r>
              <a:rPr kumimoji="0" lang="en-US" sz="2400" b="0" i="1" u="none" strike="noStrike" cap="none" normalizeH="0" baseline="-30000" dirty="0" err="1" smtClean="0">
                <a:ln>
                  <a:noFill/>
                </a:ln>
                <a:solidFill>
                  <a:schemeClr val="tx1"/>
                </a:solidFill>
                <a:effectLst/>
                <a:latin typeface="Times New Roman" pitchFamily="18" charset="0"/>
                <a:ea typeface="MTMI"/>
                <a:cs typeface="Times New Roman" pitchFamily="18" charset="0"/>
              </a:rPr>
              <a:t>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Mass of solids in filter cake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1377" name="Object 1"/>
          <p:cNvGraphicFramePr>
            <a:graphicFrameLocks noChangeAspect="1"/>
          </p:cNvGraphicFramePr>
          <p:nvPr/>
        </p:nvGraphicFramePr>
        <p:xfrm>
          <a:off x="1257300" y="2095500"/>
          <a:ext cx="6057900" cy="595859"/>
        </p:xfrm>
        <a:graphic>
          <a:graphicData uri="http://schemas.openxmlformats.org/presentationml/2006/ole">
            <mc:AlternateContent xmlns:mc="http://schemas.openxmlformats.org/markup-compatibility/2006">
              <mc:Choice xmlns:v="urn:schemas-microsoft-com:vml" Requires="v">
                <p:oleObj spid="_x0000_s101383" name="Equation" r:id="rId3" imgW="2324100" imgH="228600" progId="Equation.3">
                  <p:embed/>
                </p:oleObj>
              </mc:Choice>
              <mc:Fallback>
                <p:oleObj name="Equation" r:id="rId3" imgW="2324100" imgH="228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2095500"/>
                        <a:ext cx="6057900" cy="595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79" name="Rectangle 3"/>
          <p:cNvSpPr>
            <a:spLocks noChangeArrowheads="1"/>
          </p:cNvSpPr>
          <p:nvPr/>
        </p:nvSpPr>
        <p:spPr bwMode="auto">
          <a:xfrm>
            <a:off x="0" y="2857500"/>
            <a:ext cx="467467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where </a:t>
            </a:r>
            <a:r>
              <a:rPr kumimoji="0" lang="en-US" sz="2400" b="0" i="1" u="none" strike="noStrike" cap="none" normalizeH="0" baseline="0" dirty="0" err="1" smtClean="0">
                <a:ln>
                  <a:noFill/>
                </a:ln>
                <a:solidFill>
                  <a:schemeClr val="tx1"/>
                </a:solidFill>
                <a:effectLst/>
                <a:latin typeface="Times New Roman" pitchFamily="18" charset="0"/>
                <a:ea typeface="MTMI"/>
                <a:cs typeface="Times New Roman" pitchFamily="18" charset="0"/>
              </a:rPr>
              <a:t>ρ</a:t>
            </a:r>
            <a:r>
              <a:rPr kumimoji="0" lang="en-US" sz="2400" b="0" i="1" u="none" strike="noStrike" cap="none" normalizeH="0" baseline="-30000" dirty="0" err="1" smtClean="0">
                <a:ln>
                  <a:noFill/>
                </a:ln>
                <a:solidFill>
                  <a:schemeClr val="tx1"/>
                </a:solidFill>
                <a:effectLst/>
                <a:latin typeface="Times New Roman" pitchFamily="18" charset="0"/>
                <a:ea typeface="MTMI"/>
                <a:cs typeface="Times New Roman" pitchFamily="18" charset="0"/>
              </a:rPr>
              <a:t>s</a:t>
            </a:r>
            <a:r>
              <a:rPr kumimoji="0" lang="en-US" sz="2400" b="0" i="1" u="none" strike="noStrike" cap="none" normalizeH="0" baseline="0" dirty="0" smtClean="0">
                <a:ln>
                  <a:noFill/>
                </a:ln>
                <a:solidFill>
                  <a:schemeClr val="tx1"/>
                </a:solidFill>
                <a:effectLst/>
                <a:latin typeface="Times New Roman" pitchFamily="18" charset="0"/>
                <a:ea typeface="MTMI"/>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the density of the solids.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1382" name="Object 6"/>
          <p:cNvGraphicFramePr>
            <a:graphicFrameLocks noChangeAspect="1"/>
          </p:cNvGraphicFramePr>
          <p:nvPr/>
        </p:nvGraphicFramePr>
        <p:xfrm>
          <a:off x="5981700" y="3505200"/>
          <a:ext cx="1277257" cy="457200"/>
        </p:xfrm>
        <a:graphic>
          <a:graphicData uri="http://schemas.openxmlformats.org/presentationml/2006/ole">
            <mc:AlternateContent xmlns:mc="http://schemas.openxmlformats.org/markup-compatibility/2006">
              <mc:Choice xmlns:v="urn:schemas-microsoft-com:vml" Requires="v">
                <p:oleObj spid="_x0000_s101384" name="Equation" r:id="rId5" imgW="558720" imgH="203040" progId="Equation.3">
                  <p:embed/>
                </p:oleObj>
              </mc:Choice>
              <mc:Fallback>
                <p:oleObj name="Equation" r:id="rId5" imgW="558720" imgH="2030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1700" y="3505200"/>
                        <a:ext cx="127725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381" name="Object 5"/>
          <p:cNvGraphicFramePr>
            <a:graphicFrameLocks noChangeAspect="1"/>
          </p:cNvGraphicFramePr>
          <p:nvPr/>
        </p:nvGraphicFramePr>
        <p:xfrm>
          <a:off x="1409700" y="4991100"/>
          <a:ext cx="5237018" cy="609600"/>
        </p:xfrm>
        <a:graphic>
          <a:graphicData uri="http://schemas.openxmlformats.org/presentationml/2006/ole">
            <mc:AlternateContent xmlns:mc="http://schemas.openxmlformats.org/markup-compatibility/2006">
              <mc:Choice xmlns:v="urn:schemas-microsoft-com:vml" Requires="v">
                <p:oleObj spid="_x0000_s101385" name="Equation" r:id="rId7" imgW="3606800" imgH="419100" progId="Equation.3">
                  <p:embed/>
                </p:oleObj>
              </mc:Choice>
              <mc:Fallback>
                <p:oleObj name="Equation" r:id="rId7" imgW="3606800" imgH="4191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4991100"/>
                        <a:ext cx="523701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380" name="Object 4"/>
          <p:cNvGraphicFramePr>
            <a:graphicFrameLocks noChangeAspect="1"/>
          </p:cNvGraphicFramePr>
          <p:nvPr/>
        </p:nvGraphicFramePr>
        <p:xfrm>
          <a:off x="1752600" y="5791200"/>
          <a:ext cx="5295900" cy="876300"/>
        </p:xfrm>
        <a:graphic>
          <a:graphicData uri="http://schemas.openxmlformats.org/presentationml/2006/ole">
            <mc:AlternateContent xmlns:mc="http://schemas.openxmlformats.org/markup-compatibility/2006">
              <mc:Choice xmlns:v="urn:schemas-microsoft-com:vml" Requires="v">
                <p:oleObj spid="_x0000_s101386" name="Equation" r:id="rId9" imgW="3187700" imgH="419100" progId="Equation.3">
                  <p:embed/>
                </p:oleObj>
              </mc:Choice>
              <mc:Fallback>
                <p:oleObj name="Equation" r:id="rId9" imgW="3187700" imgH="4191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5791200"/>
                        <a:ext cx="5295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383" name="Rectangle 7"/>
          <p:cNvSpPr>
            <a:spLocks noChangeArrowheads="1"/>
          </p:cNvSpPr>
          <p:nvPr/>
        </p:nvSpPr>
        <p:spPr bwMode="auto">
          <a:xfrm>
            <a:off x="0" y="3467100"/>
            <a:ext cx="601959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Mass of liquid retained in the filter cake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84" name="Rectangle 8"/>
          <p:cNvSpPr>
            <a:spLocks noChangeArrowheads="1"/>
          </p:cNvSpPr>
          <p:nvPr/>
        </p:nvSpPr>
        <p:spPr bwMode="auto">
          <a:xfrm>
            <a:off x="0" y="4076700"/>
            <a:ext cx="7803739"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where </a:t>
            </a:r>
            <a:r>
              <a:rPr kumimoji="0" lang="en-US" sz="2400" b="0" i="1" u="none" strike="noStrike" cap="none" normalizeH="0" baseline="0" dirty="0" smtClean="0">
                <a:ln>
                  <a:noFill/>
                </a:ln>
                <a:solidFill>
                  <a:schemeClr val="tx1"/>
                </a:solidFill>
                <a:effectLst/>
                <a:latin typeface="Times New Roman" pitchFamily="18" charset="0"/>
                <a:ea typeface="MTMI" charset="-128"/>
                <a:cs typeface="Times New Roman" pitchFamily="18" charset="0"/>
              </a:rPr>
              <a:t>ρ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the density of the filtrate</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X</a:t>
            </a:r>
            <a:r>
              <a:rPr kumimoji="0" lang="en-US" sz="2400" b="0" i="1" u="none" strike="noStrike" cap="none" normalizeH="0" baseline="0" dirty="0" smtClean="0">
                <a:ln>
                  <a:noFill/>
                </a:ln>
                <a:solidFill>
                  <a:schemeClr val="tx1"/>
                </a:solidFill>
                <a:effectLst/>
                <a:latin typeface="Times New Roman" pitchFamily="18" charset="0"/>
                <a:ea typeface="MTMI" charset="-128"/>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the mass ratio of solids in the original suspension then: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385"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2"/>
          <p:cNvGraphicFramePr>
            <a:graphicFrameLocks noChangeAspect="1"/>
          </p:cNvGraphicFramePr>
          <p:nvPr/>
        </p:nvGraphicFramePr>
        <p:xfrm>
          <a:off x="1257300" y="1143000"/>
          <a:ext cx="6991350" cy="457200"/>
        </p:xfrm>
        <a:graphic>
          <a:graphicData uri="http://schemas.openxmlformats.org/presentationml/2006/ole">
            <mc:AlternateContent xmlns:mc="http://schemas.openxmlformats.org/markup-compatibility/2006">
              <mc:Choice xmlns:v="urn:schemas-microsoft-com:vml" Requires="v">
                <p:oleObj spid="_x0000_s100367" name="Equation" r:id="rId3" imgW="3187700" imgH="228600" progId="Equation.3">
                  <p:embed/>
                </p:oleObj>
              </mc:Choice>
              <mc:Fallback>
                <p:oleObj name="Equation" r:id="rId3" imgW="31877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143000"/>
                        <a:ext cx="69913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3" name="Object 1"/>
          <p:cNvGraphicFramePr>
            <a:graphicFrameLocks noChangeAspect="1"/>
          </p:cNvGraphicFramePr>
          <p:nvPr/>
        </p:nvGraphicFramePr>
        <p:xfrm>
          <a:off x="1028700" y="1866900"/>
          <a:ext cx="6286500" cy="762000"/>
        </p:xfrm>
        <a:graphic>
          <a:graphicData uri="http://schemas.openxmlformats.org/presentationml/2006/ole">
            <mc:AlternateContent xmlns:mc="http://schemas.openxmlformats.org/markup-compatibility/2006">
              <mc:Choice xmlns:v="urn:schemas-microsoft-com:vml" Requires="v">
                <p:oleObj spid="_x0000_s100368" name="Equation" r:id="rId5" imgW="3213100" imgH="431800" progId="Equation.3">
                  <p:embed/>
                </p:oleObj>
              </mc:Choice>
              <mc:Fallback>
                <p:oleObj name="Equation" r:id="rId5" imgW="3213100" imgH="4318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1866900"/>
                        <a:ext cx="62865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5" name="Rectangle 3"/>
          <p:cNvSpPr>
            <a:spLocks noChangeArrowheads="1"/>
          </p:cNvSpPr>
          <p:nvPr/>
        </p:nvSpPr>
        <p:spPr bwMode="auto">
          <a:xfrm>
            <a:off x="0" y="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X is the mass ratio of solid in feed slurry, x is mass fraction of solid in feed slurry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0356" name="Rectangle 4"/>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DD8047"/>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0360" name="Object 8"/>
          <p:cNvGraphicFramePr>
            <a:graphicFrameLocks noChangeAspect="1"/>
          </p:cNvGraphicFramePr>
          <p:nvPr/>
        </p:nvGraphicFramePr>
        <p:xfrm>
          <a:off x="1181100" y="2933700"/>
          <a:ext cx="4695825" cy="647700"/>
        </p:xfrm>
        <a:graphic>
          <a:graphicData uri="http://schemas.openxmlformats.org/presentationml/2006/ole">
            <mc:AlternateContent xmlns:mc="http://schemas.openxmlformats.org/markup-compatibility/2006">
              <mc:Choice xmlns:v="urn:schemas-microsoft-com:vml" Requires="v">
                <p:oleObj spid="_x0000_s100369" name="Equation" r:id="rId7" imgW="3035300" imgH="419100" progId="Equation.3">
                  <p:embed/>
                </p:oleObj>
              </mc:Choice>
              <mc:Fallback>
                <p:oleObj name="Equation" r:id="rId7" imgW="3035300" imgH="4191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1100" y="2933700"/>
                        <a:ext cx="46958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7" name="Object 5"/>
          <p:cNvGraphicFramePr>
            <a:graphicFrameLocks noChangeAspect="1"/>
          </p:cNvGraphicFramePr>
          <p:nvPr/>
        </p:nvGraphicFramePr>
        <p:xfrm>
          <a:off x="1524000" y="4381500"/>
          <a:ext cx="5419493" cy="685800"/>
        </p:xfrm>
        <a:graphic>
          <a:graphicData uri="http://schemas.openxmlformats.org/presentationml/2006/ole">
            <mc:AlternateContent xmlns:mc="http://schemas.openxmlformats.org/markup-compatibility/2006">
              <mc:Choice xmlns:v="urn:schemas-microsoft-com:vml" Requires="v">
                <p:oleObj spid="_x0000_s100370" name="Equation" r:id="rId9" imgW="3086100" imgH="393700" progId="Equation.3">
                  <p:embed/>
                </p:oleObj>
              </mc:Choice>
              <mc:Fallback>
                <p:oleObj name="Equation" r:id="rId9" imgW="3086100" imgH="3937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4381500"/>
                        <a:ext cx="541949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61" name="Rectangle 9"/>
          <p:cNvSpPr>
            <a:spLocks noChangeArrowheads="1"/>
          </p:cNvSpPr>
          <p:nvPr/>
        </p:nvSpPr>
        <p:spPr bwMode="auto">
          <a:xfrm>
            <a:off x="0" y="2895600"/>
            <a:ext cx="82426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0362" name="Rectangle 10"/>
          <p:cNvSpPr>
            <a:spLocks noChangeArrowheads="1"/>
          </p:cNvSpPr>
          <p:nvPr/>
        </p:nvSpPr>
        <p:spPr bwMode="auto">
          <a:xfrm>
            <a:off x="0" y="3695700"/>
            <a:ext cx="835196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υ is the volume of cake deposited by unit volume of filtrate then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0363" name="Rectangle 11"/>
          <p:cNvSpPr>
            <a:spLocks noChangeArrowheads="1"/>
          </p:cNvSpPr>
          <p:nvPr/>
        </p:nvSpPr>
        <p:spPr bwMode="auto">
          <a:xfrm>
            <a:off x="0" y="8763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0364" name="Rectangle 12"/>
          <p:cNvSpPr>
            <a:spLocks noChangeArrowheads="1"/>
          </p:cNvSpPr>
          <p:nvPr/>
        </p:nvSpPr>
        <p:spPr bwMode="auto">
          <a:xfrm>
            <a:off x="0" y="133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16"/>
          <p:cNvGrpSpPr/>
          <p:nvPr/>
        </p:nvGrpSpPr>
        <p:grpSpPr>
          <a:xfrm>
            <a:off x="495300" y="5334000"/>
            <a:ext cx="7581900" cy="1323439"/>
            <a:chOff x="495300" y="5334000"/>
            <a:chExt cx="7581900" cy="1323439"/>
          </a:xfrm>
        </p:grpSpPr>
        <p:sp>
          <p:nvSpPr>
            <p:cNvPr id="15" name="TextBox 14"/>
            <p:cNvSpPr txBox="1"/>
            <p:nvPr/>
          </p:nvSpPr>
          <p:spPr>
            <a:xfrm>
              <a:off x="495300" y="5334000"/>
              <a:ext cx="75819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8000" dirty="0"/>
            </a:p>
          </p:txBody>
        </p:sp>
        <p:graphicFrame>
          <p:nvGraphicFramePr>
            <p:cNvPr id="100366" name="Object 14"/>
            <p:cNvGraphicFramePr>
              <a:graphicFrameLocks noChangeAspect="1"/>
            </p:cNvGraphicFramePr>
            <p:nvPr/>
          </p:nvGraphicFramePr>
          <p:xfrm>
            <a:off x="1028700" y="5486400"/>
            <a:ext cx="6376988" cy="990600"/>
          </p:xfrm>
          <a:graphic>
            <a:graphicData uri="http://schemas.openxmlformats.org/presentationml/2006/ole">
              <mc:AlternateContent xmlns:mc="http://schemas.openxmlformats.org/markup-compatibility/2006">
                <mc:Choice xmlns:v="urn:schemas-microsoft-com:vml" Requires="v">
                  <p:oleObj spid="_x0000_s100371" name="Equation" r:id="rId11" imgW="2819400" imgH="431800" progId="Equation.3">
                    <p:embed/>
                  </p:oleObj>
                </mc:Choice>
                <mc:Fallback>
                  <p:oleObj name="Equation" r:id="rId11" imgW="2819400" imgH="431800" progId="Equation.3">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8700" y="5486400"/>
                          <a:ext cx="6376988"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92988" y="495300"/>
            <a:ext cx="8839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57150" algn="l"/>
                <a:tab pos="457200" algn="l"/>
              </a:tabLst>
            </a:pPr>
            <a:r>
              <a:rPr kumimoji="0" lang="en-US" sz="28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Mixtures and Pure Substances:-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57150" algn="l"/>
                <a:tab pos="45720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mixture contains two or more constituent substances which are not chemically combined together, and this mixture retains the properties of its constituents, for examples; air, seawater, alloys like brass, bronze and steel.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57150" algn="l"/>
                <a:tab pos="457200" algn="l"/>
              </a:tabLst>
            </a:pPr>
            <a:r>
              <a:rPr kumimoji="0" lang="en-US" sz="28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Pure substances:-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57150" algn="l"/>
                <a:tab pos="45720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Pure substance is a single substance not mixed with anything else, most things around us are not pure substances.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Gold used in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jewellery</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 purification processes need to be used to obtain pure substances.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29" name="Object 1"/>
          <p:cNvGraphicFramePr>
            <a:graphicFrameLocks noChangeAspect="1"/>
          </p:cNvGraphicFramePr>
          <p:nvPr/>
        </p:nvGraphicFramePr>
        <p:xfrm>
          <a:off x="457200" y="609600"/>
          <a:ext cx="6172200" cy="1266825"/>
        </p:xfrm>
        <a:graphic>
          <a:graphicData uri="http://schemas.openxmlformats.org/presentationml/2006/ole">
            <mc:AlternateContent xmlns:mc="http://schemas.openxmlformats.org/markup-compatibility/2006">
              <mc:Choice xmlns:v="urn:schemas-microsoft-com:vml" Requires="v">
                <p:oleObj spid="_x0000_s99342" name="Equation" r:id="rId3" imgW="2247840" imgH="622080" progId="Equation.3">
                  <p:embed/>
                </p:oleObj>
              </mc:Choice>
              <mc:Fallback>
                <p:oleObj name="Equation" r:id="rId3" imgW="2247840" imgH="62208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9600"/>
                        <a:ext cx="6172200"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2" name="Rectangle 4"/>
          <p:cNvSpPr>
            <a:spLocks noChangeArrowheads="1"/>
          </p:cNvSpPr>
          <p:nvPr/>
        </p:nvSpPr>
        <p:spPr bwMode="auto">
          <a:xfrm>
            <a:off x="0" y="0"/>
            <a:ext cx="618150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Substituting for l in equation 3, we get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33" name="Rectangle 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9335" name="Rectangle 7"/>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p:cNvGrpSpPr/>
          <p:nvPr/>
        </p:nvGrpSpPr>
        <p:grpSpPr>
          <a:xfrm>
            <a:off x="723900" y="2209800"/>
            <a:ext cx="4914900" cy="1015663"/>
            <a:chOff x="838200" y="2590800"/>
            <a:chExt cx="4914900" cy="1015663"/>
          </a:xfrm>
        </p:grpSpPr>
        <p:sp>
          <p:nvSpPr>
            <p:cNvPr id="13" name="TextBox 12"/>
            <p:cNvSpPr txBox="1"/>
            <p:nvPr/>
          </p:nvSpPr>
          <p:spPr>
            <a:xfrm>
              <a:off x="838200" y="2590800"/>
              <a:ext cx="491490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sz="6000" dirty="0"/>
            </a:p>
          </p:txBody>
        </p:sp>
        <p:graphicFrame>
          <p:nvGraphicFramePr>
            <p:cNvPr id="99336" name="Object 8"/>
            <p:cNvGraphicFramePr>
              <a:graphicFrameLocks noChangeAspect="1"/>
            </p:cNvGraphicFramePr>
            <p:nvPr/>
          </p:nvGraphicFramePr>
          <p:xfrm>
            <a:off x="1638300" y="2751138"/>
            <a:ext cx="3886200" cy="716203"/>
          </p:xfrm>
          <a:graphic>
            <a:graphicData uri="http://schemas.openxmlformats.org/presentationml/2006/ole">
              <mc:AlternateContent xmlns:mc="http://schemas.openxmlformats.org/markup-compatibility/2006">
                <mc:Choice xmlns:v="urn:schemas-microsoft-com:vml" Requires="v">
                  <p:oleObj spid="_x0000_s99343" name="Equation" r:id="rId5" imgW="2222280" imgH="520560" progId="Equation.3">
                    <p:embed/>
                  </p:oleObj>
                </mc:Choice>
                <mc:Fallback>
                  <p:oleObj name="Equation" r:id="rId5" imgW="2222280" imgH="52056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2751138"/>
                          <a:ext cx="3886200" cy="7162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9341" name="Object 13"/>
          <p:cNvGraphicFramePr>
            <a:graphicFrameLocks noChangeAspect="1"/>
          </p:cNvGraphicFramePr>
          <p:nvPr/>
        </p:nvGraphicFramePr>
        <p:xfrm>
          <a:off x="1143000" y="3429000"/>
          <a:ext cx="4020712" cy="719865"/>
        </p:xfrm>
        <a:graphic>
          <a:graphicData uri="http://schemas.openxmlformats.org/presentationml/2006/ole">
            <mc:AlternateContent xmlns:mc="http://schemas.openxmlformats.org/markup-compatibility/2006">
              <mc:Choice xmlns:v="urn:schemas-microsoft-com:vml" Requires="v">
                <p:oleObj spid="_x0000_s99344" name="Equation" r:id="rId7" imgW="2184400" imgH="393700" progId="Equation.3">
                  <p:embed/>
                </p:oleObj>
              </mc:Choice>
              <mc:Fallback>
                <p:oleObj name="Equation" r:id="rId7" imgW="2184400" imgH="393700" progId="Equation.3">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429000"/>
                        <a:ext cx="4020712" cy="7198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 name="Group 25"/>
          <p:cNvGrpSpPr/>
          <p:nvPr/>
        </p:nvGrpSpPr>
        <p:grpSpPr>
          <a:xfrm>
            <a:off x="4762500" y="4191000"/>
            <a:ext cx="4114800" cy="1015663"/>
            <a:chOff x="571500" y="5638800"/>
            <a:chExt cx="4914900" cy="1015663"/>
          </a:xfrm>
        </p:grpSpPr>
        <p:sp>
          <p:nvSpPr>
            <p:cNvPr id="24" name="TextBox 23"/>
            <p:cNvSpPr txBox="1"/>
            <p:nvPr/>
          </p:nvSpPr>
          <p:spPr>
            <a:xfrm>
              <a:off x="571500" y="5638800"/>
              <a:ext cx="49149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6000" dirty="0"/>
            </a:p>
          </p:txBody>
        </p:sp>
        <p:graphicFrame>
          <p:nvGraphicFramePr>
            <p:cNvPr id="99340" name="Object 12"/>
            <p:cNvGraphicFramePr>
              <a:graphicFrameLocks noChangeAspect="1"/>
            </p:cNvGraphicFramePr>
            <p:nvPr/>
          </p:nvGraphicFramePr>
          <p:xfrm>
            <a:off x="762000" y="5791200"/>
            <a:ext cx="3768725" cy="685800"/>
          </p:xfrm>
          <a:graphic>
            <a:graphicData uri="http://schemas.openxmlformats.org/presentationml/2006/ole">
              <mc:AlternateContent xmlns:mc="http://schemas.openxmlformats.org/markup-compatibility/2006">
                <mc:Choice xmlns:v="urn:schemas-microsoft-com:vml" Requires="v">
                  <p:oleObj spid="_x0000_s99345" name="Equation" r:id="rId9" imgW="1917700" imgH="457200" progId="Equation.3">
                    <p:embed/>
                  </p:oleObj>
                </mc:Choice>
                <mc:Fallback>
                  <p:oleObj name="Equation" r:id="rId9" imgW="1917700" imgH="45720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5791200"/>
                          <a:ext cx="37687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9338" name="Object 10"/>
          <p:cNvGraphicFramePr>
            <a:graphicFrameLocks noChangeAspect="1"/>
          </p:cNvGraphicFramePr>
          <p:nvPr/>
        </p:nvGraphicFramePr>
        <p:xfrm>
          <a:off x="762000" y="4191000"/>
          <a:ext cx="4000500" cy="1460857"/>
        </p:xfrm>
        <a:graphic>
          <a:graphicData uri="http://schemas.openxmlformats.org/presentationml/2006/ole">
            <mc:AlternateContent xmlns:mc="http://schemas.openxmlformats.org/markup-compatibility/2006">
              <mc:Choice xmlns:v="urn:schemas-microsoft-com:vml" Requires="v">
                <p:oleObj spid="_x0000_s99346" name="Equation" r:id="rId11" imgW="1701800" imgH="622300" progId="Equation.3">
                  <p:embed/>
                </p:oleObj>
              </mc:Choice>
              <mc:Fallback>
                <p:oleObj name="Equation" r:id="rId11" imgW="1701800" imgH="6223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191000"/>
                        <a:ext cx="4000500" cy="1460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42" name="Rectangle 14"/>
          <p:cNvSpPr>
            <a:spLocks noChangeArrowheads="1"/>
          </p:cNvSpPr>
          <p:nvPr/>
        </p:nvSpPr>
        <p:spPr bwMode="auto">
          <a:xfrm>
            <a:off x="266700" y="3467100"/>
            <a:ext cx="75373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43" name="Rectangle 15"/>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DD8047"/>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9344" name="Rectangle 16"/>
          <p:cNvSpPr>
            <a:spLocks noChangeArrowheads="1"/>
          </p:cNvSpPr>
          <p:nvPr/>
        </p:nvSpPr>
        <p:spPr bwMode="auto">
          <a:xfrm>
            <a:off x="0" y="84772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9346" name="Rectangle 18"/>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26"/>
          <p:cNvSpPr/>
          <p:nvPr/>
        </p:nvSpPr>
        <p:spPr>
          <a:xfrm>
            <a:off x="0" y="5791200"/>
            <a:ext cx="9144000" cy="1077218"/>
          </a:xfrm>
          <a:prstGeom prst="rect">
            <a:avLst/>
          </a:prstGeom>
        </p:spPr>
        <p:txBody>
          <a:bodyPr wrap="square">
            <a:spAutoFit/>
          </a:bodyPr>
          <a:lstStyle/>
          <a:p>
            <a:r>
              <a:rPr lang="en-US" sz="3200" b="1" dirty="0" smtClean="0"/>
              <a:t>Both equation (10) and (11) contains ∆</a:t>
            </a:r>
            <a:r>
              <a:rPr lang="en-US" sz="3200" b="1" dirty="0" err="1" smtClean="0"/>
              <a:t>p,dv</a:t>
            </a:r>
            <a:r>
              <a:rPr lang="en-US" sz="3200" b="1" dirty="0" smtClean="0"/>
              <a:t>/</a:t>
            </a:r>
            <a:r>
              <a:rPr lang="en-US" sz="3200" b="1" dirty="0" err="1" smtClean="0"/>
              <a:t>dt</a:t>
            </a:r>
            <a:r>
              <a:rPr lang="en-US" sz="3200" b="1" dirty="0" smtClean="0"/>
              <a:t>, or d</a:t>
            </a:r>
            <a:r>
              <a:rPr lang="en-US" sz="3200" b="1" i="1" dirty="0" smtClean="0"/>
              <a:t>l</a:t>
            </a:r>
            <a:r>
              <a:rPr lang="en-US" sz="3200" b="1" dirty="0" smtClean="0"/>
              <a:t>/</a:t>
            </a:r>
            <a:r>
              <a:rPr lang="en-US" sz="3200" b="1" dirty="0" err="1" smtClean="0"/>
              <a:t>dt</a:t>
            </a:r>
            <a:r>
              <a:rPr lang="en-US" sz="3200" b="1" dirty="0" smtClean="0"/>
              <a:t>	</a:t>
            </a:r>
            <a:endParaRPr lang="en-US" sz="32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228600" y="1104900"/>
          <a:ext cx="2590800" cy="823566"/>
        </p:xfrm>
        <a:graphic>
          <a:graphicData uri="http://schemas.openxmlformats.org/presentationml/2006/ole">
            <mc:AlternateContent xmlns:mc="http://schemas.openxmlformats.org/markup-compatibility/2006">
              <mc:Choice xmlns:v="urn:schemas-microsoft-com:vml" Requires="v">
                <p:oleObj spid="_x0000_s98313" name="Equation" r:id="rId3" imgW="1435100" imgH="457200" progId="Equation.3">
                  <p:embed/>
                </p:oleObj>
              </mc:Choice>
              <mc:Fallback>
                <p:oleObj name="Equation" r:id="rId3" imgW="14351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04900"/>
                        <a:ext cx="2590800" cy="823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5" name="Object 1"/>
          <p:cNvGraphicFramePr>
            <a:graphicFrameLocks noChangeAspect="1"/>
          </p:cNvGraphicFramePr>
          <p:nvPr/>
        </p:nvGraphicFramePr>
        <p:xfrm>
          <a:off x="3467100" y="1104900"/>
          <a:ext cx="4440677" cy="838200"/>
        </p:xfrm>
        <a:graphic>
          <a:graphicData uri="http://schemas.openxmlformats.org/presentationml/2006/ole">
            <mc:AlternateContent xmlns:mc="http://schemas.openxmlformats.org/markup-compatibility/2006">
              <mc:Choice xmlns:v="urn:schemas-microsoft-com:vml" Requires="v">
                <p:oleObj spid="_x0000_s98314" name="Equation" r:id="rId5" imgW="2374900" imgH="444500" progId="Equation.3">
                  <p:embed/>
                </p:oleObj>
              </mc:Choice>
              <mc:Fallback>
                <p:oleObj name="Equation" r:id="rId5" imgW="2374900" imgH="4445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100" y="1104900"/>
                        <a:ext cx="444067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07" name="Rectangle 3"/>
          <p:cNvSpPr>
            <a:spLocks noChangeArrowheads="1"/>
          </p:cNvSpPr>
          <p:nvPr/>
        </p:nvSpPr>
        <p:spPr bwMode="auto">
          <a:xfrm>
            <a:off x="0" y="0"/>
            <a:ext cx="5136342" cy="150810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are two modes of operation: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Filtration at constant rate: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8308" name="Rectangle 4"/>
          <p:cNvSpPr>
            <a:spLocks noChangeArrowheads="1"/>
          </p:cNvSpPr>
          <p:nvPr/>
        </p:nvSpPr>
        <p:spPr bwMode="auto">
          <a:xfrm>
            <a:off x="22860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5" name="Group 14"/>
          <p:cNvGrpSpPr/>
          <p:nvPr/>
        </p:nvGrpSpPr>
        <p:grpSpPr>
          <a:xfrm>
            <a:off x="990600" y="2476500"/>
            <a:ext cx="3309938" cy="923330"/>
            <a:chOff x="1943100" y="2628900"/>
            <a:chExt cx="3309938" cy="923330"/>
          </a:xfrm>
        </p:grpSpPr>
        <p:sp>
          <p:nvSpPr>
            <p:cNvPr id="98311" name="Text Box 7"/>
            <p:cNvSpPr txBox="1">
              <a:spLocks noChangeArrowheads="1"/>
            </p:cNvSpPr>
            <p:nvPr/>
          </p:nvSpPr>
          <p:spPr bwMode="auto">
            <a:xfrm>
              <a:off x="1943100" y="2628900"/>
              <a:ext cx="3309938" cy="923330"/>
            </a:xfrm>
            <a:prstGeom prst="rect">
              <a:avLst/>
            </a:prstGeom>
            <a:solidFill>
              <a:srgbClr val="FFFFFF"/>
            </a:solidFill>
            <a:ln w="31750">
              <a:solidFill>
                <a:srgbClr val="F79646"/>
              </a:solidFill>
              <a:miter lim="800000"/>
              <a:headEnd/>
              <a:tailEnd/>
            </a:ln>
            <a:effectLst/>
          </p:spPr>
          <p:txBody>
            <a:bodyPr vert="horz" wrap="square" lIns="91440" tIns="45720" rIns="91440" bIns="45720" numCol="1" anchor="t" anchorCtr="0" compatLnSpc="1">
              <a:prstTxWarp prst="textNoShape">
                <a:avLst/>
              </a:prstTxWarp>
              <a:spAutoFit/>
            </a:bodyPr>
            <a:lstStyle/>
            <a:p>
              <a:endParaRPr lang="en-US" sz="5400" dirty="0"/>
            </a:p>
          </p:txBody>
        </p:sp>
        <p:graphicFrame>
          <p:nvGraphicFramePr>
            <p:cNvPr id="98312" name="Object 8"/>
            <p:cNvGraphicFramePr>
              <a:graphicFrameLocks noChangeAspect="1"/>
            </p:cNvGraphicFramePr>
            <p:nvPr/>
          </p:nvGraphicFramePr>
          <p:xfrm>
            <a:off x="2095500" y="2781300"/>
            <a:ext cx="2981739" cy="609600"/>
          </p:xfrm>
          <a:graphic>
            <a:graphicData uri="http://schemas.openxmlformats.org/presentationml/2006/ole">
              <mc:AlternateContent xmlns:mc="http://schemas.openxmlformats.org/markup-compatibility/2006">
                <mc:Choice xmlns:v="urn:schemas-microsoft-com:vml" Requires="v">
                  <p:oleObj spid="_x0000_s98315" name="Equation" r:id="rId7" imgW="2057400" imgH="419100" progId="Equation.3">
                    <p:embed/>
                  </p:oleObj>
                </mc:Choice>
                <mc:Fallback>
                  <p:oleObj name="Equation" r:id="rId7" imgW="2057400" imgH="4191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0" y="2781300"/>
                          <a:ext cx="2981739"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8310" name="Object 6"/>
          <p:cNvGraphicFramePr>
            <a:graphicFrameLocks noChangeAspect="1"/>
          </p:cNvGraphicFramePr>
          <p:nvPr/>
        </p:nvGraphicFramePr>
        <p:xfrm>
          <a:off x="0" y="3924300"/>
          <a:ext cx="932889" cy="428625"/>
        </p:xfrm>
        <a:graphic>
          <a:graphicData uri="http://schemas.openxmlformats.org/presentationml/2006/ole">
            <mc:AlternateContent xmlns:mc="http://schemas.openxmlformats.org/markup-compatibility/2006">
              <mc:Choice xmlns:v="urn:schemas-microsoft-com:vml" Requires="v">
                <p:oleObj spid="_x0000_s98316" name="Equation" r:id="rId9" imgW="355292" imgH="164957" progId="Equation.3">
                  <p:embed/>
                </p:oleObj>
              </mc:Choice>
              <mc:Fallback>
                <p:oleObj name="Equation" r:id="rId9" imgW="355292" imgH="164957"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24300"/>
                        <a:ext cx="932889"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9" name="Object 5"/>
          <p:cNvGraphicFramePr>
            <a:graphicFrameLocks noChangeAspect="1"/>
          </p:cNvGraphicFramePr>
          <p:nvPr/>
        </p:nvGraphicFramePr>
        <p:xfrm>
          <a:off x="228600" y="4914900"/>
          <a:ext cx="4599878" cy="952500"/>
        </p:xfrm>
        <a:graphic>
          <a:graphicData uri="http://schemas.openxmlformats.org/presentationml/2006/ole">
            <mc:AlternateContent xmlns:mc="http://schemas.openxmlformats.org/markup-compatibility/2006">
              <mc:Choice xmlns:v="urn:schemas-microsoft-com:vml" Requires="v">
                <p:oleObj spid="_x0000_s98317" name="Equation" r:id="rId11" imgW="1879600" imgH="393700" progId="Equation.3">
                  <p:embed/>
                </p:oleObj>
              </mc:Choice>
              <mc:Fallback>
                <p:oleObj name="Equation" r:id="rId11" imgW="1879600" imgH="3937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4914900"/>
                        <a:ext cx="4599878"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4" name="Rectangle 10"/>
          <p:cNvSpPr>
            <a:spLocks noChangeArrowheads="1"/>
          </p:cNvSpPr>
          <p:nvPr/>
        </p:nvSpPr>
        <p:spPr bwMode="auto">
          <a:xfrm>
            <a:off x="22860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8315" name="Rectangle 11"/>
          <p:cNvSpPr>
            <a:spLocks noChangeArrowheads="1"/>
          </p:cNvSpPr>
          <p:nvPr/>
        </p:nvSpPr>
        <p:spPr bwMode="auto">
          <a:xfrm>
            <a:off x="381000" y="2628901"/>
            <a:ext cx="6858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8316" name="Rectangle 12"/>
          <p:cNvSpPr>
            <a:spLocks noChangeArrowheads="1"/>
          </p:cNvSpPr>
          <p:nvPr/>
        </p:nvSpPr>
        <p:spPr bwMode="auto">
          <a:xfrm>
            <a:off x="990600" y="3924300"/>
            <a:ext cx="395762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 proportional to  V:-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8317" name="Rectangle 13"/>
          <p:cNvSpPr>
            <a:spLocks noChangeArrowheads="1"/>
          </p:cNvSpPr>
          <p:nvPr/>
        </p:nvSpPr>
        <p:spPr bwMode="auto">
          <a:xfrm>
            <a:off x="228600" y="1447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15"/>
          <p:cNvPicPr/>
          <p:nvPr/>
        </p:nvPicPr>
        <p:blipFill>
          <a:blip r:embed="rId13"/>
          <a:srcRect/>
          <a:stretch>
            <a:fillRect/>
          </a:stretch>
        </p:blipFill>
        <p:spPr bwMode="auto">
          <a:xfrm>
            <a:off x="5067301" y="2514600"/>
            <a:ext cx="4076700" cy="4343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0"/>
            <a:ext cx="88011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2.Filtration at constant pressure difference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is the most common mode for filtration. In constant pressure filtration mode: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Equation is useful because it covers a situation that is frequently found in a practical filtration plant.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We could predict the performance of filtration plant on the basis of experimental results.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If a test is carried out using constant pressure, collecting and measuring the filtrate at measured time intervals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2" name="Rectangle 2"/>
          <p:cNvSpPr>
            <a:spLocks noChangeArrowheads="1"/>
          </p:cNvSpPr>
          <p:nvPr/>
        </p:nvSpPr>
        <p:spPr bwMode="auto">
          <a:xfrm>
            <a:off x="342900" y="4457700"/>
            <a:ext cx="582723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Integration of equation12 gives: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7283" name="Object 3"/>
          <p:cNvGraphicFramePr>
            <a:graphicFrameLocks noChangeAspect="1"/>
          </p:cNvGraphicFramePr>
          <p:nvPr/>
        </p:nvGraphicFramePr>
        <p:xfrm>
          <a:off x="228600" y="5334000"/>
          <a:ext cx="8667345" cy="1028700"/>
        </p:xfrm>
        <a:graphic>
          <a:graphicData uri="http://schemas.openxmlformats.org/presentationml/2006/ole">
            <mc:AlternateContent xmlns:mc="http://schemas.openxmlformats.org/markup-compatibility/2006">
              <mc:Choice xmlns:v="urn:schemas-microsoft-com:vml" Requires="v">
                <p:oleObj spid="_x0000_s97284" name="Equation" r:id="rId3" imgW="3771900" imgH="444500" progId="Equation.3">
                  <p:embed/>
                </p:oleObj>
              </mc:Choice>
              <mc:Fallback>
                <p:oleObj name="Equation" r:id="rId3" imgW="3771900" imgH="4445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334000"/>
                        <a:ext cx="8667345"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42900" y="2019300"/>
            <a:ext cx="4953000" cy="1066800"/>
            <a:chOff x="1219200" y="2095500"/>
            <a:chExt cx="2347912" cy="561975"/>
          </a:xfrm>
        </p:grpSpPr>
        <p:sp>
          <p:nvSpPr>
            <p:cNvPr id="96257" name="Text Box 1"/>
            <p:cNvSpPr txBox="1">
              <a:spLocks noChangeArrowheads="1"/>
            </p:cNvSpPr>
            <p:nvPr/>
          </p:nvSpPr>
          <p:spPr bwMode="auto">
            <a:xfrm>
              <a:off x="1219200" y="2095500"/>
              <a:ext cx="2347912" cy="561975"/>
            </a:xfrm>
            <a:prstGeom prst="rect">
              <a:avLst/>
            </a:prstGeom>
            <a:solidFill>
              <a:srgbClr val="FFFFFF"/>
            </a:solidFill>
            <a:ln w="31750">
              <a:solidFill>
                <a:srgbClr val="8064A2"/>
              </a:solidFill>
              <a:miter lim="800000"/>
              <a:headEnd/>
              <a:tailEnd/>
            </a:ln>
            <a:effectLst/>
          </p:spPr>
          <p:txBody>
            <a:bodyPr vert="horz" wrap="none" lIns="91440" tIns="45720" rIns="91440" bIns="45720" numCol="1" anchor="t" anchorCtr="0" compatLnSpc="1">
              <a:prstTxWarp prst="textNoShape">
                <a:avLst/>
              </a:prstTxWarp>
              <a:spAutoFit/>
            </a:bodyPr>
            <a:lstStyle/>
            <a:p>
              <a:endParaRPr lang="en-US"/>
            </a:p>
          </p:txBody>
        </p:sp>
        <p:graphicFrame>
          <p:nvGraphicFramePr>
            <p:cNvPr id="96258" name="Object 2"/>
            <p:cNvGraphicFramePr>
              <a:graphicFrameLocks noChangeAspect="1"/>
            </p:cNvGraphicFramePr>
            <p:nvPr/>
          </p:nvGraphicFramePr>
          <p:xfrm>
            <a:off x="1333500" y="2095500"/>
            <a:ext cx="1874238" cy="438150"/>
          </p:xfrm>
          <a:graphic>
            <a:graphicData uri="http://schemas.openxmlformats.org/presentationml/2006/ole">
              <mc:AlternateContent xmlns:mc="http://schemas.openxmlformats.org/markup-compatibility/2006">
                <mc:Choice xmlns:v="urn:schemas-microsoft-com:vml" Requires="v">
                  <p:oleObj spid="_x0000_s96259" name="Equation" r:id="rId3" imgW="2044700" imgH="419100" progId="Equation.3">
                    <p:embed/>
                  </p:oleObj>
                </mc:Choice>
                <mc:Fallback>
                  <p:oleObj name="Equation" r:id="rId3" imgW="20447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095500"/>
                          <a:ext cx="1874238"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259" name="Rectangle 3"/>
          <p:cNvSpPr>
            <a:spLocks noChangeArrowheads="1"/>
          </p:cNvSpPr>
          <p:nvPr/>
        </p:nvSpPr>
        <p:spPr bwMode="auto">
          <a:xfrm>
            <a:off x="0" y="0"/>
            <a:ext cx="6577442"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There is linear relation between V</a:t>
            </a:r>
            <a:r>
              <a:rPr kumimoji="0" lang="en-US" sz="28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6260" name="Rectangle 4"/>
          <p:cNvSpPr>
            <a:spLocks noChangeArrowheads="1"/>
          </p:cNvSpPr>
          <p:nvPr/>
        </p:nvSpPr>
        <p:spPr bwMode="auto">
          <a:xfrm>
            <a:off x="22860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6261" name="Rectangle 5"/>
          <p:cNvSpPr>
            <a:spLocks noChangeArrowheads="1"/>
          </p:cNvSpPr>
          <p:nvPr/>
        </p:nvSpPr>
        <p:spPr bwMode="auto">
          <a:xfrm>
            <a:off x="0" y="609600"/>
            <a:ext cx="7571303"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              </a:t>
            </a:r>
            <a:r>
              <a:rPr kumimoji="0" lang="en-US" sz="2400" b="0" i="0" u="none" strike="noStrike" cap="none" normalizeH="0" baseline="0" dirty="0" smtClean="0">
                <a:ln>
                  <a:noFill/>
                </a:ln>
                <a:solidFill>
                  <a:srgbClr val="DD8047"/>
                </a:solidFill>
                <a:effectLst/>
                <a:latin typeface="Arial" pitchFamily="34" charset="0"/>
                <a:ea typeface="Times New Roman" pitchFamily="18"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the integration of equation 12 is performed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between t</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 and V</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 we get: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p:nvPr/>
        </p:nvPicPr>
        <p:blipFill>
          <a:blip r:embed="rId5"/>
          <a:srcRect/>
          <a:stretch>
            <a:fillRect/>
          </a:stretch>
        </p:blipFill>
        <p:spPr bwMode="auto">
          <a:xfrm>
            <a:off x="1447800" y="3467100"/>
            <a:ext cx="5715000" cy="30861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5233" name="Object 1"/>
          <p:cNvGraphicFramePr>
            <a:graphicFrameLocks noChangeAspect="1"/>
          </p:cNvGraphicFramePr>
          <p:nvPr/>
        </p:nvGraphicFramePr>
        <p:xfrm>
          <a:off x="304800" y="0"/>
          <a:ext cx="8229600" cy="1021659"/>
        </p:xfrm>
        <a:graphic>
          <a:graphicData uri="http://schemas.openxmlformats.org/presentationml/2006/ole">
            <mc:AlternateContent xmlns:mc="http://schemas.openxmlformats.org/markup-compatibility/2006">
              <mc:Choice xmlns:v="urn:schemas-microsoft-com:vml" Requires="v">
                <p:oleObj spid="_x0000_s95240" name="Equation" r:id="rId3" imgW="3429000" imgH="444500" progId="Equation.3">
                  <p:embed/>
                </p:oleObj>
              </mc:Choice>
              <mc:Fallback>
                <p:oleObj name="Equation" r:id="rId3" imgW="3429000" imgH="4445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8229600" cy="10216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p:cNvGrpSpPr/>
          <p:nvPr/>
        </p:nvGrpSpPr>
        <p:grpSpPr>
          <a:xfrm>
            <a:off x="533400" y="1143000"/>
            <a:ext cx="7848600" cy="1107996"/>
            <a:chOff x="838200" y="1790700"/>
            <a:chExt cx="7848600" cy="1107996"/>
          </a:xfrm>
        </p:grpSpPr>
        <p:sp>
          <p:nvSpPr>
            <p:cNvPr id="95235" name="Text Box 3"/>
            <p:cNvSpPr txBox="1">
              <a:spLocks noChangeArrowheads="1"/>
            </p:cNvSpPr>
            <p:nvPr/>
          </p:nvSpPr>
          <p:spPr bwMode="auto">
            <a:xfrm>
              <a:off x="838200" y="1790700"/>
              <a:ext cx="7848600" cy="1107996"/>
            </a:xfrm>
            <a:prstGeom prst="rect">
              <a:avLst/>
            </a:prstGeom>
            <a:solidFill>
              <a:srgbClr val="FFFFFF"/>
            </a:solidFill>
            <a:ln w="31750">
              <a:solidFill>
                <a:srgbClr val="9BBB59"/>
              </a:solid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6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5236" name="Object 4"/>
            <p:cNvGraphicFramePr>
              <a:graphicFrameLocks noChangeAspect="1"/>
            </p:cNvGraphicFramePr>
            <p:nvPr/>
          </p:nvGraphicFramePr>
          <p:xfrm>
            <a:off x="1219200" y="1905000"/>
            <a:ext cx="6591300" cy="917575"/>
          </p:xfrm>
          <a:graphic>
            <a:graphicData uri="http://schemas.openxmlformats.org/presentationml/2006/ole">
              <mc:AlternateContent xmlns:mc="http://schemas.openxmlformats.org/markup-compatibility/2006">
                <mc:Choice xmlns:v="urn:schemas-microsoft-com:vml" Requires="v">
                  <p:oleObj spid="_x0000_s95241" name="Equation" r:id="rId5" imgW="4140000" imgH="596880" progId="Equation.3">
                    <p:embed/>
                  </p:oleObj>
                </mc:Choice>
                <mc:Fallback>
                  <p:oleObj name="Equation" r:id="rId5" imgW="4140000" imgH="5968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905000"/>
                          <a:ext cx="65913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5239" name="Object 7"/>
          <p:cNvGraphicFramePr>
            <a:graphicFrameLocks noChangeAspect="1"/>
          </p:cNvGraphicFramePr>
          <p:nvPr/>
        </p:nvGraphicFramePr>
        <p:xfrm>
          <a:off x="5257800" y="2362200"/>
          <a:ext cx="914400" cy="897147"/>
        </p:xfrm>
        <a:graphic>
          <a:graphicData uri="http://schemas.openxmlformats.org/presentationml/2006/ole">
            <mc:AlternateContent xmlns:mc="http://schemas.openxmlformats.org/markup-compatibility/2006">
              <mc:Choice xmlns:v="urn:schemas-microsoft-com:vml" Requires="v">
                <p:oleObj spid="_x0000_s95242" name="Equation" r:id="rId7" imgW="507780" imgH="495085" progId="Equation.3">
                  <p:embed/>
                </p:oleObj>
              </mc:Choice>
              <mc:Fallback>
                <p:oleObj name="Equation" r:id="rId7" imgW="507780" imgH="495085"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362200"/>
                        <a:ext cx="914400" cy="8971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8" name="Object 6"/>
          <p:cNvGraphicFramePr>
            <a:graphicFrameLocks noChangeAspect="1"/>
          </p:cNvGraphicFramePr>
          <p:nvPr/>
        </p:nvGraphicFramePr>
        <p:xfrm>
          <a:off x="6896100" y="2514600"/>
          <a:ext cx="990600" cy="504825"/>
        </p:xfrm>
        <a:graphic>
          <a:graphicData uri="http://schemas.openxmlformats.org/presentationml/2006/ole">
            <mc:AlternateContent xmlns:mc="http://schemas.openxmlformats.org/markup-compatibility/2006">
              <mc:Choice xmlns:v="urn:schemas-microsoft-com:vml" Requires="v">
                <p:oleObj spid="_x0000_s95243" name="Equation" r:id="rId9" imgW="583947" imgH="241195" progId="Equation.3">
                  <p:embed/>
                </p:oleObj>
              </mc:Choice>
              <mc:Fallback>
                <p:oleObj name="Equation" r:id="rId9" imgW="583947" imgH="241195"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6100" y="2514600"/>
                        <a:ext cx="9906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40" name="Rectangle 8"/>
          <p:cNvSpPr>
            <a:spLocks noChangeArrowheads="1"/>
          </p:cNvSpPr>
          <p:nvPr/>
        </p:nvSpPr>
        <p:spPr bwMode="auto">
          <a:xfrm>
            <a:off x="0" y="2438400"/>
            <a:ext cx="518122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Which is a linear relation between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41" name="Rectangle 9"/>
          <p:cNvSpPr>
            <a:spLocks noChangeArrowheads="1"/>
          </p:cNvSpPr>
          <p:nvPr/>
        </p:nvSpPr>
        <p:spPr bwMode="auto">
          <a:xfrm>
            <a:off x="6210300" y="2590800"/>
            <a:ext cx="68320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2"/>
          <p:cNvPicPr/>
          <p:nvPr/>
        </p:nvPicPr>
        <p:blipFill>
          <a:blip r:embed="rId11"/>
          <a:srcRect/>
          <a:stretch>
            <a:fillRect/>
          </a:stretch>
        </p:blipFill>
        <p:spPr bwMode="auto">
          <a:xfrm>
            <a:off x="571500" y="3009900"/>
            <a:ext cx="4000500" cy="2933700"/>
          </a:xfrm>
          <a:prstGeom prst="rect">
            <a:avLst/>
          </a:prstGeom>
          <a:noFill/>
          <a:ln w="9525">
            <a:noFill/>
            <a:miter lim="800000"/>
            <a:headEnd/>
            <a:tailEnd/>
          </a:ln>
        </p:spPr>
      </p:pic>
      <p:sp>
        <p:nvSpPr>
          <p:cNvPr id="14" name="Rectangle 13"/>
          <p:cNvSpPr/>
          <p:nvPr/>
        </p:nvSpPr>
        <p:spPr>
          <a:xfrm>
            <a:off x="228600" y="5934670"/>
            <a:ext cx="8648700" cy="830997"/>
          </a:xfrm>
          <a:prstGeom prst="rect">
            <a:avLst/>
          </a:prstGeom>
        </p:spPr>
        <p:txBody>
          <a:bodyPr wrap="square">
            <a:spAutoFit/>
          </a:bodyPr>
          <a:lstStyle/>
          <a:p>
            <a:pPr lvl="0" fontAlgn="base">
              <a:spcBef>
                <a:spcPct val="0"/>
              </a:spcBef>
              <a:spcAft>
                <a:spcPct val="0"/>
              </a:spcAft>
            </a:pPr>
            <a:r>
              <a:rPr lang="en-US" sz="2400" dirty="0" smtClean="0">
                <a:latin typeface="Arial" pitchFamily="34" charset="0"/>
                <a:ea typeface="Times New Roman" pitchFamily="18" charset="0"/>
                <a:cs typeface="Arial" pitchFamily="34" charset="0"/>
              </a:rPr>
              <a:t>All these relations for pressure drop due to cake resistance only; ignoring effect of cloth.</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0" y="0"/>
            <a:ext cx="84201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Flow of filtrate through the cloth and cake combined:-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consider the filter cloth resistance, we assume that the filter cloth has equivalent cake thickness of </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e</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90500" y="1257300"/>
            <a:ext cx="2736518" cy="523220"/>
          </a:xfrm>
          <a:prstGeom prst="rect">
            <a:avLst/>
          </a:prstGeom>
        </p:spPr>
        <p:txBody>
          <a:bodyPr wrap="none">
            <a:spAutoFit/>
          </a:bodyPr>
          <a:lstStyle/>
          <a:p>
            <a:r>
              <a:rPr lang="en-US" sz="2800" dirty="0" smtClean="0"/>
              <a:t>Using equation 3,</a:t>
            </a:r>
            <a:endParaRPr lang="en-US" sz="2800" dirty="0"/>
          </a:p>
        </p:txBody>
      </p:sp>
      <p:sp>
        <p:nvSpPr>
          <p:cNvPr id="942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4211" name="Object 3"/>
          <p:cNvGraphicFramePr>
            <a:graphicFrameLocks noChangeAspect="1"/>
          </p:cNvGraphicFramePr>
          <p:nvPr/>
        </p:nvGraphicFramePr>
        <p:xfrm>
          <a:off x="3467100" y="1371600"/>
          <a:ext cx="2705100" cy="839281"/>
        </p:xfrm>
        <a:graphic>
          <a:graphicData uri="http://schemas.openxmlformats.org/presentationml/2006/ole">
            <mc:AlternateContent xmlns:mc="http://schemas.openxmlformats.org/markup-compatibility/2006">
              <mc:Choice xmlns:v="urn:schemas-microsoft-com:vml" Requires="v">
                <p:oleObj spid="_x0000_s94224" name="Equation" r:id="rId3" imgW="1155700" imgH="419100" progId="Equation.3">
                  <p:embed/>
                </p:oleObj>
              </mc:Choice>
              <mc:Fallback>
                <p:oleObj name="Equation" r:id="rId3" imgW="1155700" imgH="4191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1371600"/>
                        <a:ext cx="2705100" cy="839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4213" name="Object 5"/>
          <p:cNvGraphicFramePr>
            <a:graphicFrameLocks noChangeAspect="1"/>
          </p:cNvGraphicFramePr>
          <p:nvPr/>
        </p:nvGraphicFramePr>
        <p:xfrm>
          <a:off x="342900" y="2362200"/>
          <a:ext cx="1943100" cy="728663"/>
        </p:xfrm>
        <a:graphic>
          <a:graphicData uri="http://schemas.openxmlformats.org/presentationml/2006/ole">
            <mc:AlternateContent xmlns:mc="http://schemas.openxmlformats.org/markup-compatibility/2006">
              <mc:Choice xmlns:v="urn:schemas-microsoft-com:vml" Requires="v">
                <p:oleObj spid="_x0000_s94225" name="Equation" r:id="rId5" imgW="1295400" imgH="482600" progId="Equation.3">
                  <p:embed/>
                </p:oleObj>
              </mc:Choice>
              <mc:Fallback>
                <p:oleObj name="Equation" r:id="rId5" imgW="1295400" imgH="482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 y="2362200"/>
                        <a:ext cx="1943100" cy="72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6" name="Rectangle 8"/>
          <p:cNvSpPr>
            <a:spLocks noChangeArrowheads="1"/>
          </p:cNvSpPr>
          <p:nvPr/>
        </p:nvSpPr>
        <p:spPr bwMode="auto">
          <a:xfrm>
            <a:off x="2590800" y="2552700"/>
            <a:ext cx="70564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and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4215" name="Object 7"/>
          <p:cNvGraphicFramePr>
            <a:graphicFrameLocks noChangeAspect="1"/>
          </p:cNvGraphicFramePr>
          <p:nvPr/>
        </p:nvGraphicFramePr>
        <p:xfrm>
          <a:off x="3390900" y="2438400"/>
          <a:ext cx="2819400" cy="808360"/>
        </p:xfrm>
        <a:graphic>
          <a:graphicData uri="http://schemas.openxmlformats.org/presentationml/2006/ole">
            <mc:AlternateContent xmlns:mc="http://schemas.openxmlformats.org/markup-compatibility/2006">
              <mc:Choice xmlns:v="urn:schemas-microsoft-com:vml" Requires="v">
                <p:oleObj spid="_x0000_s94226" name="Equation" r:id="rId7" imgW="1358310" imgH="393529" progId="Equation.3">
                  <p:embed/>
                </p:oleObj>
              </mc:Choice>
              <mc:Fallback>
                <p:oleObj name="Equation" r:id="rId7" imgW="1358310" imgH="393529"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0900" y="2438400"/>
                        <a:ext cx="2819400" cy="808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4217" name="Object 9"/>
          <p:cNvGraphicFramePr>
            <a:graphicFrameLocks noChangeAspect="1"/>
          </p:cNvGraphicFramePr>
          <p:nvPr/>
        </p:nvGraphicFramePr>
        <p:xfrm>
          <a:off x="1104900" y="3314700"/>
          <a:ext cx="6096000" cy="965758"/>
        </p:xfrm>
        <a:graphic>
          <a:graphicData uri="http://schemas.openxmlformats.org/presentationml/2006/ole">
            <mc:AlternateContent xmlns:mc="http://schemas.openxmlformats.org/markup-compatibility/2006">
              <mc:Choice xmlns:v="urn:schemas-microsoft-com:vml" Requires="v">
                <p:oleObj spid="_x0000_s94227" name="Equation" r:id="rId9" imgW="2819400" imgH="584200" progId="Equation.3">
                  <p:embed/>
                </p:oleObj>
              </mc:Choice>
              <mc:Fallback>
                <p:oleObj name="Equation" r:id="rId9" imgW="2819400" imgH="58420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4900" y="3314700"/>
                        <a:ext cx="6096000" cy="965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 name="Group 19"/>
          <p:cNvGrpSpPr/>
          <p:nvPr/>
        </p:nvGrpSpPr>
        <p:grpSpPr>
          <a:xfrm>
            <a:off x="266700" y="4419600"/>
            <a:ext cx="5905500" cy="1143000"/>
            <a:chOff x="723900" y="5943600"/>
            <a:chExt cx="2586038" cy="576263"/>
          </a:xfrm>
        </p:grpSpPr>
        <p:sp>
          <p:nvSpPr>
            <p:cNvPr id="94219" name="Text Box 11"/>
            <p:cNvSpPr txBox="1">
              <a:spLocks noChangeArrowheads="1"/>
            </p:cNvSpPr>
            <p:nvPr/>
          </p:nvSpPr>
          <p:spPr bwMode="auto">
            <a:xfrm>
              <a:off x="723900" y="5943600"/>
              <a:ext cx="2586038" cy="576263"/>
            </a:xfrm>
            <a:prstGeom prst="rect">
              <a:avLst/>
            </a:prstGeom>
            <a:solidFill>
              <a:srgbClr val="FFFFFF"/>
            </a:solidFill>
            <a:ln w="31750">
              <a:solidFill>
                <a:srgbClr val="9BBB59"/>
              </a:solidFill>
              <a:miter lim="800000"/>
              <a:headEnd/>
              <a:tailEnd/>
            </a:ln>
            <a:effectLst/>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4221" name="Object 13"/>
            <p:cNvGraphicFramePr>
              <a:graphicFrameLocks noChangeAspect="1"/>
            </p:cNvGraphicFramePr>
            <p:nvPr/>
          </p:nvGraphicFramePr>
          <p:xfrm>
            <a:off x="800100" y="5981700"/>
            <a:ext cx="2461045" cy="476250"/>
          </p:xfrm>
          <a:graphic>
            <a:graphicData uri="http://schemas.openxmlformats.org/presentationml/2006/ole">
              <mc:AlternateContent xmlns:mc="http://schemas.openxmlformats.org/markup-compatibility/2006">
                <mc:Choice xmlns:v="urn:schemas-microsoft-com:vml" Requires="v">
                  <p:oleObj spid="_x0000_s94228" name="Equation" r:id="rId11" imgW="2273300" imgH="457200" progId="Equation.3">
                    <p:embed/>
                  </p:oleObj>
                </mc:Choice>
                <mc:Fallback>
                  <p:oleObj name="Equation" r:id="rId11" imgW="2273300" imgH="457200" progId="Equation.3">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100" y="5981700"/>
                          <a:ext cx="246104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42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18"/>
          <p:cNvGrpSpPr/>
          <p:nvPr/>
        </p:nvGrpSpPr>
        <p:grpSpPr>
          <a:xfrm>
            <a:off x="533400" y="5791200"/>
            <a:ext cx="6134100" cy="800100"/>
            <a:chOff x="4000500" y="5829300"/>
            <a:chExt cx="2919413" cy="576263"/>
          </a:xfrm>
        </p:grpSpPr>
        <p:sp>
          <p:nvSpPr>
            <p:cNvPr id="94220" name="Text Box 12"/>
            <p:cNvSpPr txBox="1">
              <a:spLocks noChangeArrowheads="1"/>
            </p:cNvSpPr>
            <p:nvPr/>
          </p:nvSpPr>
          <p:spPr bwMode="auto">
            <a:xfrm>
              <a:off x="4000500" y="5829300"/>
              <a:ext cx="2919413" cy="576263"/>
            </a:xfrm>
            <a:prstGeom prst="rect">
              <a:avLst/>
            </a:prstGeom>
            <a:solidFill>
              <a:srgbClr val="FFFFFF"/>
            </a:solidFill>
            <a:ln w="3175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25000" smtClean="0">
                  <a:ln>
                    <a:noFill/>
                  </a:ln>
                  <a:solidFill>
                    <a:schemeClr val="tx1"/>
                  </a:solidFill>
                  <a:effectLst/>
                  <a:latin typeface="Calibri" pitchFamily="34" charset="0"/>
                  <a:ea typeface="Arial" pitchFamily="34" charset="0"/>
                  <a:cs typeface="Arial" pitchFamily="34" charset="0"/>
                </a:rPr>
                <a:t> </a:t>
              </a:r>
              <a:r>
                <a:rPr kumimoji="0" lang="en-US" sz="14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Or </a:t>
              </a:r>
              <a:endPar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4223" name="Object 15"/>
            <p:cNvGraphicFramePr>
              <a:graphicFrameLocks noChangeAspect="1"/>
            </p:cNvGraphicFramePr>
            <p:nvPr/>
          </p:nvGraphicFramePr>
          <p:xfrm>
            <a:off x="4495800" y="5905500"/>
            <a:ext cx="1552575" cy="419100"/>
          </p:xfrm>
          <a:graphic>
            <a:graphicData uri="http://schemas.openxmlformats.org/presentationml/2006/ole">
              <mc:AlternateContent xmlns:mc="http://schemas.openxmlformats.org/markup-compatibility/2006">
                <mc:Choice xmlns:v="urn:schemas-microsoft-com:vml" Requires="v">
                  <p:oleObj spid="_x0000_s94229" name="Equation" r:id="rId13" imgW="1549400" imgH="419100" progId="Equation.3">
                    <p:embed/>
                  </p:oleObj>
                </mc:Choice>
                <mc:Fallback>
                  <p:oleObj name="Equation" r:id="rId13" imgW="1549400" imgH="419100"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5905500"/>
                          <a:ext cx="15525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66700" y="2476500"/>
            <a:ext cx="8496300" cy="1828800"/>
            <a:chOff x="342900" y="2667000"/>
            <a:chExt cx="8496300" cy="1828800"/>
          </a:xfrm>
        </p:grpSpPr>
        <p:sp>
          <p:nvSpPr>
            <p:cNvPr id="93186" name="Text Box 2"/>
            <p:cNvSpPr txBox="1">
              <a:spLocks noChangeArrowheads="1"/>
            </p:cNvSpPr>
            <p:nvPr/>
          </p:nvSpPr>
          <p:spPr bwMode="auto">
            <a:xfrm>
              <a:off x="342900" y="2667000"/>
              <a:ext cx="8496300" cy="1828800"/>
            </a:xfrm>
            <a:prstGeom prst="rect">
              <a:avLst/>
            </a:prstGeom>
            <a:solidFill>
              <a:srgbClr val="FFFFFF"/>
            </a:solid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aphicFrame>
          <p:nvGraphicFramePr>
            <p:cNvPr id="93187" name="Object 3"/>
            <p:cNvGraphicFramePr>
              <a:graphicFrameLocks noChangeAspect="1"/>
            </p:cNvGraphicFramePr>
            <p:nvPr/>
          </p:nvGraphicFramePr>
          <p:xfrm>
            <a:off x="762000" y="2895600"/>
            <a:ext cx="7924800" cy="1219200"/>
          </p:xfrm>
          <a:graphic>
            <a:graphicData uri="http://schemas.openxmlformats.org/presentationml/2006/ole">
              <mc:AlternateContent xmlns:mc="http://schemas.openxmlformats.org/markup-compatibility/2006">
                <mc:Choice xmlns:v="urn:schemas-microsoft-com:vml" Requires="v">
                  <p:oleObj spid="_x0000_s93192" name="Equation" r:id="rId3" imgW="2743200" imgH="419100" progId="Equation.3">
                    <p:embed/>
                  </p:oleObj>
                </mc:Choice>
                <mc:Fallback>
                  <p:oleObj name="Equation" r:id="rId3" imgW="2743200" imgH="4191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95600"/>
                          <a:ext cx="79248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3185" name="Object 1"/>
          <p:cNvGraphicFramePr>
            <a:graphicFrameLocks noChangeAspect="1"/>
          </p:cNvGraphicFramePr>
          <p:nvPr/>
        </p:nvGraphicFramePr>
        <p:xfrm>
          <a:off x="685800" y="495299"/>
          <a:ext cx="6858000" cy="1842655"/>
        </p:xfrm>
        <a:graphic>
          <a:graphicData uri="http://schemas.openxmlformats.org/presentationml/2006/ole">
            <mc:AlternateContent xmlns:mc="http://schemas.openxmlformats.org/markup-compatibility/2006">
              <mc:Choice xmlns:v="urn:schemas-microsoft-com:vml" Requires="v">
                <p:oleObj spid="_x0000_s93193" name="Equation" r:id="rId5" imgW="2933700" imgH="1066800" progId="Equation.3">
                  <p:embed/>
                </p:oleObj>
              </mc:Choice>
              <mc:Fallback>
                <p:oleObj name="Equation" r:id="rId5" imgW="2933700" imgH="10668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95299"/>
                        <a:ext cx="6858000" cy="18426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Rectangle 4"/>
          <p:cNvSpPr>
            <a:spLocks noChangeArrowheads="1"/>
          </p:cNvSpPr>
          <p:nvPr/>
        </p:nvSpPr>
        <p:spPr bwMode="auto">
          <a:xfrm>
            <a:off x="0" y="0"/>
            <a:ext cx="457529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For </a:t>
            </a:r>
            <a:r>
              <a:rPr kumimoji="0" lang="en-US" sz="2400" b="1" i="0" u="sng" strike="noStrike" cap="none" normalizeH="0" baseline="0" dirty="0" smtClean="0">
                <a:ln>
                  <a:noFill/>
                </a:ln>
                <a:solidFill>
                  <a:srgbClr val="FF0000"/>
                </a:solidFill>
                <a:effectLst/>
                <a:latin typeface="Arial" pitchFamily="34" charset="0"/>
                <a:ea typeface="Calibri" pitchFamily="34" charset="0"/>
                <a:cs typeface="Times-Italic"/>
              </a:rPr>
              <a:t>constant rate of filtration:</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Italic"/>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3189" name="Rectangle 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190" name="Rectangle 6"/>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92" name="Rectangle 8"/>
          <p:cNvSpPr>
            <a:spLocks noChangeArrowheads="1"/>
          </p:cNvSpPr>
          <p:nvPr/>
        </p:nvSpPr>
        <p:spPr bwMode="auto">
          <a:xfrm>
            <a:off x="0" y="4648200"/>
            <a:ext cx="8182048"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Italic"/>
              </a:rPr>
              <a:t>Straight line relationship for constant rate filtration.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3191" name="Object 7"/>
          <p:cNvGraphicFramePr>
            <a:graphicFrameLocks noChangeAspect="1"/>
          </p:cNvGraphicFramePr>
          <p:nvPr/>
        </p:nvGraphicFramePr>
        <p:xfrm>
          <a:off x="1447800" y="5295900"/>
          <a:ext cx="7003915" cy="1143000"/>
        </p:xfrm>
        <a:graphic>
          <a:graphicData uri="http://schemas.openxmlformats.org/presentationml/2006/ole">
            <mc:AlternateContent xmlns:mc="http://schemas.openxmlformats.org/markup-compatibility/2006">
              <mc:Choice xmlns:v="urn:schemas-microsoft-com:vml" Requires="v">
                <p:oleObj spid="_x0000_s93194" name="Equation" r:id="rId7" imgW="2743200" imgH="444500" progId="Equation.3">
                  <p:embed/>
                </p:oleObj>
              </mc:Choice>
              <mc:Fallback>
                <p:oleObj name="Equation" r:id="rId7" imgW="2743200" imgH="44450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5295900"/>
                        <a:ext cx="700391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647700" y="838200"/>
            <a:ext cx="7239000" cy="51816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0"/>
            <a:ext cx="6248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For </a:t>
            </a:r>
            <a:r>
              <a:rPr kumimoji="0" lang="en-US" sz="2800" b="1" i="0" u="sng" strike="noStrike" cap="none" normalizeH="0" baseline="0" dirty="0" smtClean="0">
                <a:ln>
                  <a:noFill/>
                </a:ln>
                <a:solidFill>
                  <a:srgbClr val="FF0000"/>
                </a:solidFill>
                <a:effectLst/>
                <a:latin typeface="Arial" pitchFamily="34" charset="0"/>
                <a:ea typeface="Calibri" pitchFamily="34" charset="0"/>
                <a:cs typeface="Times-Italic" charset="0"/>
              </a:rPr>
              <a:t>constant pressure:</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Italic"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Italic" charset="0"/>
              </a:rPr>
              <a:t>Integrating equation (17):-</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3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138" name="Object 2"/>
          <p:cNvGraphicFramePr>
            <a:graphicFrameLocks noChangeAspect="1"/>
          </p:cNvGraphicFramePr>
          <p:nvPr/>
        </p:nvGraphicFramePr>
        <p:xfrm>
          <a:off x="495300" y="1066800"/>
          <a:ext cx="8229600" cy="1006344"/>
        </p:xfrm>
        <a:graphic>
          <a:graphicData uri="http://schemas.openxmlformats.org/presentationml/2006/ole">
            <mc:AlternateContent xmlns:mc="http://schemas.openxmlformats.org/markup-compatibility/2006">
              <mc:Choice xmlns:v="urn:schemas-microsoft-com:vml" Requires="v">
                <p:oleObj spid="_x0000_s91152" name="Equation" r:id="rId3" imgW="3454400" imgH="444500" progId="Equation.3">
                  <p:embed/>
                </p:oleObj>
              </mc:Choice>
              <mc:Fallback>
                <p:oleObj name="Equation" r:id="rId3" imgW="34544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066800"/>
                        <a:ext cx="8229600" cy="1006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1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p:cNvGrpSpPr/>
          <p:nvPr/>
        </p:nvGrpSpPr>
        <p:grpSpPr>
          <a:xfrm>
            <a:off x="472384" y="2209800"/>
            <a:ext cx="7138092" cy="1181100"/>
            <a:chOff x="1409700" y="3657600"/>
            <a:chExt cx="5687229" cy="1638300"/>
          </a:xfrm>
        </p:grpSpPr>
        <p:sp>
          <p:nvSpPr>
            <p:cNvPr id="91140" name="Text Box 4"/>
            <p:cNvSpPr txBox="1">
              <a:spLocks noChangeArrowheads="1"/>
            </p:cNvSpPr>
            <p:nvPr/>
          </p:nvSpPr>
          <p:spPr bwMode="auto">
            <a:xfrm>
              <a:off x="1409700" y="3657600"/>
              <a:ext cx="5600700" cy="1638300"/>
            </a:xfrm>
            <a:prstGeom prst="rect">
              <a:avLst/>
            </a:prstGeom>
            <a:solidFill>
              <a:srgbClr val="FFFFFF"/>
            </a:solid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7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1141" name="Object 5"/>
            <p:cNvGraphicFramePr>
              <a:graphicFrameLocks noChangeAspect="1"/>
            </p:cNvGraphicFramePr>
            <p:nvPr/>
          </p:nvGraphicFramePr>
          <p:xfrm>
            <a:off x="1488670" y="3703843"/>
            <a:ext cx="5608259" cy="1356442"/>
          </p:xfrm>
          <a:graphic>
            <a:graphicData uri="http://schemas.openxmlformats.org/presentationml/2006/ole">
              <mc:AlternateContent xmlns:mc="http://schemas.openxmlformats.org/markup-compatibility/2006">
                <mc:Choice xmlns:v="urn:schemas-microsoft-com:vml" Requires="v">
                  <p:oleObj spid="_x0000_s91153" name="Equation" r:id="rId5" imgW="2705040" imgH="660240" progId="Equation.3">
                    <p:embed/>
                  </p:oleObj>
                </mc:Choice>
                <mc:Fallback>
                  <p:oleObj name="Equation" r:id="rId5" imgW="2705040" imgH="6602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670" y="3703843"/>
                          <a:ext cx="5608259" cy="1356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1143" name="Rectangle 7"/>
          <p:cNvSpPr>
            <a:spLocks noChangeArrowheads="1"/>
          </p:cNvSpPr>
          <p:nvPr/>
        </p:nvSpPr>
        <p:spPr bwMode="auto">
          <a:xfrm>
            <a:off x="0" y="3505200"/>
            <a:ext cx="63627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Italic"/>
              </a:rPr>
              <a:t>constant pressure drop: Integration,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MTMI"/>
                <a:cs typeface="Times New Roman" pitchFamily="18" charset="0"/>
              </a:rPr>
              <a:t>t </a:t>
            </a:r>
            <a:r>
              <a:rPr kumimoji="0" lang="en-US" sz="2400" b="0" i="0" u="none" strike="noStrike" cap="none" normalizeH="0" baseline="0" dirty="0" smtClean="0">
                <a:ln>
                  <a:noFill/>
                </a:ln>
                <a:solidFill>
                  <a:schemeClr val="tx1"/>
                </a:solidFill>
                <a:effectLst/>
                <a:latin typeface="Times New Roman" pitchFamily="18" charset="0"/>
                <a:ea typeface="MTSYN"/>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MTMI"/>
                <a:cs typeface="Times New Roman" pitchFamily="18" charset="0"/>
              </a:rPr>
              <a:t>t</a:t>
            </a:r>
            <a:r>
              <a:rPr kumimoji="0" lang="en-US" sz="2400" b="0" i="0" u="none" strike="noStrike" cap="none" normalizeH="0" baseline="-30000" dirty="0" smtClean="0">
                <a:ln>
                  <a:noFill/>
                </a:ln>
                <a:solidFill>
                  <a:schemeClr val="tx1"/>
                </a:solidFill>
                <a:effectLst/>
                <a:latin typeface="Times New Roman" pitchFamily="18" charset="0"/>
                <a:ea typeface="MTMI"/>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ea typeface="MTMI"/>
                <a:cs typeface="Times New Roman" pitchFamily="18" charset="0"/>
              </a:rPr>
              <a:t>, </a:t>
            </a:r>
            <a:r>
              <a:rPr kumimoji="0" lang="en-US" sz="2400" b="0" i="1" u="none" strike="noStrike" cap="none" normalizeH="0" baseline="0" dirty="0" smtClean="0">
                <a:ln>
                  <a:noFill/>
                </a:ln>
                <a:solidFill>
                  <a:schemeClr val="tx1"/>
                </a:solidFill>
                <a:effectLst/>
                <a:latin typeface="Times New Roman" pitchFamily="18" charset="0"/>
                <a:ea typeface="MTMI"/>
                <a:cs typeface="Times New Roman" pitchFamily="18" charset="0"/>
              </a:rPr>
              <a:t>V </a:t>
            </a:r>
            <a:r>
              <a:rPr kumimoji="0" lang="en-US" sz="2400" b="0" i="0" u="none" strike="noStrike" cap="none" normalizeH="0" baseline="0" dirty="0" smtClean="0">
                <a:ln>
                  <a:noFill/>
                </a:ln>
                <a:solidFill>
                  <a:schemeClr val="tx1"/>
                </a:solidFill>
                <a:effectLst/>
                <a:latin typeface="Times New Roman" pitchFamily="18" charset="0"/>
                <a:ea typeface="MTSYN"/>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MTMI"/>
                <a:cs typeface="Times New Roman" pitchFamily="18" charset="0"/>
              </a:rPr>
              <a:t>V</a:t>
            </a:r>
            <a:r>
              <a:rPr kumimoji="0" lang="en-US" sz="2400" b="0" i="0" u="none" strike="noStrike" cap="none" normalizeH="0" baseline="-30000" dirty="0" smtClean="0">
                <a:ln>
                  <a:noFill/>
                </a:ln>
                <a:solidFill>
                  <a:schemeClr val="tx1"/>
                </a:solidFill>
                <a:effectLst/>
                <a:latin typeface="Times New Roman" pitchFamily="18" charset="0"/>
                <a:ea typeface="MTMI"/>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ea typeface="MTMI"/>
                <a:cs typeface="Times New Roman" pitchFamily="18" charset="0"/>
              </a:rPr>
              <a:t> and </a:t>
            </a:r>
            <a:r>
              <a:rPr kumimoji="0" lang="en-US" sz="2400" b="0" i="1" u="none" strike="noStrike" cap="none" normalizeH="0" baseline="0" dirty="0" smtClean="0">
                <a:ln>
                  <a:noFill/>
                </a:ln>
                <a:solidFill>
                  <a:schemeClr val="tx1"/>
                </a:solidFill>
                <a:effectLst/>
                <a:latin typeface="Times New Roman" pitchFamily="18" charset="0"/>
                <a:ea typeface="MTMI"/>
                <a:cs typeface="Times New Roman" pitchFamily="18" charset="0"/>
              </a:rPr>
              <a:t>t </a:t>
            </a:r>
            <a:r>
              <a:rPr kumimoji="0" lang="en-US" sz="2400" b="0" i="0" u="none" strike="noStrike" cap="none" normalizeH="0" baseline="0" dirty="0" smtClean="0">
                <a:ln>
                  <a:noFill/>
                </a:ln>
                <a:solidFill>
                  <a:schemeClr val="tx1"/>
                </a:solidFill>
                <a:effectLst/>
                <a:latin typeface="Times New Roman" pitchFamily="18" charset="0"/>
                <a:ea typeface="MTSYN"/>
                <a:cs typeface="Times New Roman" pitchFamily="18" charset="0"/>
              </a:rPr>
              <a:t>= </a:t>
            </a:r>
            <a:r>
              <a:rPr kumimoji="0" lang="en-US" sz="2400" b="0" i="1" u="none" strike="noStrike" cap="none" normalizeH="0" baseline="0" dirty="0" smtClean="0">
                <a:ln>
                  <a:noFill/>
                </a:ln>
                <a:solidFill>
                  <a:schemeClr val="tx1"/>
                </a:solidFill>
                <a:effectLst/>
                <a:latin typeface="Times New Roman" pitchFamily="18" charset="0"/>
                <a:ea typeface="MTMI"/>
                <a:cs typeface="Times New Roman" pitchFamily="18" charset="0"/>
              </a:rPr>
              <a:t>t</a:t>
            </a:r>
            <a:r>
              <a:rPr kumimoji="0" lang="en-US" sz="2400" b="0" i="0" u="none" strike="noStrike" cap="none" normalizeH="0" baseline="0" dirty="0" smtClean="0">
                <a:ln>
                  <a:noFill/>
                </a:ln>
                <a:solidFill>
                  <a:schemeClr val="tx1"/>
                </a:solidFill>
                <a:effectLst/>
                <a:latin typeface="Times New Roman" pitchFamily="18" charset="0"/>
                <a:ea typeface="MTMI"/>
                <a:cs typeface="Times New Roman" pitchFamily="18" charset="0"/>
              </a:rPr>
              <a:t>, </a:t>
            </a:r>
            <a:r>
              <a:rPr kumimoji="0" lang="en-US" sz="2400" b="0" i="1" u="none" strike="noStrike" cap="none" normalizeH="0" baseline="0" dirty="0" smtClean="0">
                <a:ln>
                  <a:noFill/>
                </a:ln>
                <a:solidFill>
                  <a:schemeClr val="tx1"/>
                </a:solidFill>
                <a:effectLst/>
                <a:latin typeface="Times New Roman" pitchFamily="18" charset="0"/>
                <a:ea typeface="MTMI"/>
                <a:cs typeface="Times New Roman" pitchFamily="18" charset="0"/>
              </a:rPr>
              <a:t>V </a:t>
            </a:r>
            <a:r>
              <a:rPr kumimoji="0" lang="en-US" sz="2400" b="0" i="0" u="none" strike="noStrike" cap="none" normalizeH="0" baseline="0" dirty="0" smtClean="0">
                <a:ln>
                  <a:noFill/>
                </a:ln>
                <a:solidFill>
                  <a:schemeClr val="tx1"/>
                </a:solidFill>
                <a:effectLst/>
                <a:latin typeface="Times New Roman" pitchFamily="18" charset="0"/>
                <a:ea typeface="MTSYN"/>
                <a:cs typeface="Times New Roman" pitchFamily="18" charset="0"/>
              </a:rPr>
              <a:t>= </a:t>
            </a:r>
            <a:r>
              <a:rPr kumimoji="0" lang="en-US" sz="2400" b="0" i="1" u="none" strike="noStrike" cap="none" normalizeH="0" baseline="0" dirty="0" smtClean="0">
                <a:ln>
                  <a:noFill/>
                </a:ln>
                <a:solidFill>
                  <a:schemeClr val="tx1"/>
                </a:solidFill>
                <a:effectLst/>
                <a:latin typeface="Times New Roman" pitchFamily="18" charset="0"/>
                <a:ea typeface="MTMI"/>
                <a:cs typeface="Times New Roman" pitchFamily="18" charset="0"/>
              </a:rPr>
              <a:t>V</a:t>
            </a:r>
            <a:r>
              <a:rPr kumimoji="0" lang="en-US" sz="2400" b="0" i="0" u="none" strike="noStrike" cap="none" normalizeH="0" baseline="0" dirty="0" smtClean="0">
                <a:ln>
                  <a:noFill/>
                </a:ln>
                <a:solidFill>
                  <a:schemeClr val="tx1"/>
                </a:solidFill>
                <a:effectLst/>
                <a:latin typeface="Times New Roman" pitchFamily="18" charset="0"/>
                <a:ea typeface="MTMI"/>
                <a:cs typeface="Times New Roman" pitchFamily="18" charset="0"/>
              </a:rPr>
              <a:t> gives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11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144" name="Object 8"/>
          <p:cNvGraphicFramePr>
            <a:graphicFrameLocks noChangeAspect="1"/>
          </p:cNvGraphicFramePr>
          <p:nvPr/>
        </p:nvGraphicFramePr>
        <p:xfrm>
          <a:off x="914400" y="4305300"/>
          <a:ext cx="5676900" cy="1033806"/>
        </p:xfrm>
        <a:graphic>
          <a:graphicData uri="http://schemas.openxmlformats.org/presentationml/2006/ole">
            <mc:AlternateContent xmlns:mc="http://schemas.openxmlformats.org/markup-compatibility/2006">
              <mc:Choice xmlns:v="urn:schemas-microsoft-com:vml" Requires="v">
                <p:oleObj spid="_x0000_s91154" name="Equation" r:id="rId7" imgW="1854200" imgH="444500" progId="Equation.3">
                  <p:embed/>
                </p:oleObj>
              </mc:Choice>
              <mc:Fallback>
                <p:oleObj name="Equation" r:id="rId7" imgW="1854200" imgH="4445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305300"/>
                        <a:ext cx="5676900" cy="10338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1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3" name="Group 22"/>
          <p:cNvGrpSpPr/>
          <p:nvPr/>
        </p:nvGrpSpPr>
        <p:grpSpPr>
          <a:xfrm>
            <a:off x="342900" y="5448300"/>
            <a:ext cx="7848600" cy="1181100"/>
            <a:chOff x="495300" y="5676900"/>
            <a:chExt cx="7848600" cy="1181100"/>
          </a:xfrm>
        </p:grpSpPr>
        <p:sp>
          <p:nvSpPr>
            <p:cNvPr id="20" name="Text Box 4"/>
            <p:cNvSpPr txBox="1">
              <a:spLocks noChangeArrowheads="1"/>
            </p:cNvSpPr>
            <p:nvPr/>
          </p:nvSpPr>
          <p:spPr bwMode="auto">
            <a:xfrm>
              <a:off x="495300" y="5676900"/>
              <a:ext cx="7848600" cy="1181100"/>
            </a:xfrm>
            <a:prstGeom prst="rect">
              <a:avLst/>
            </a:prstGeom>
            <a:solidFill>
              <a:srgbClr val="FFFFFF"/>
            </a:solid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7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1151" name="Object 15"/>
            <p:cNvGraphicFramePr>
              <a:graphicFrameLocks noChangeAspect="1"/>
            </p:cNvGraphicFramePr>
            <p:nvPr/>
          </p:nvGraphicFramePr>
          <p:xfrm>
            <a:off x="914400" y="5791200"/>
            <a:ext cx="7048500" cy="800100"/>
          </p:xfrm>
          <a:graphic>
            <a:graphicData uri="http://schemas.openxmlformats.org/presentationml/2006/ole">
              <mc:AlternateContent xmlns:mc="http://schemas.openxmlformats.org/markup-compatibility/2006">
                <mc:Choice xmlns:v="urn:schemas-microsoft-com:vml" Requires="v">
                  <p:oleObj spid="_x0000_s91155" name="Equation" r:id="rId9" imgW="4038600" imgH="508000" progId="Equation.3">
                    <p:embed/>
                  </p:oleObj>
                </mc:Choice>
                <mc:Fallback>
                  <p:oleObj name="Equation" r:id="rId9" imgW="4038600" imgH="508000" progId="Equation.3">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791200"/>
                          <a:ext cx="70485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0113" name="Object 1"/>
          <p:cNvGraphicFramePr>
            <a:graphicFrameLocks noChangeAspect="1"/>
          </p:cNvGraphicFramePr>
          <p:nvPr/>
        </p:nvGraphicFramePr>
        <p:xfrm>
          <a:off x="533400" y="0"/>
          <a:ext cx="7088293" cy="876300"/>
        </p:xfrm>
        <a:graphic>
          <a:graphicData uri="http://schemas.openxmlformats.org/presentationml/2006/ole">
            <mc:AlternateContent xmlns:mc="http://schemas.openxmlformats.org/markup-compatibility/2006">
              <mc:Choice xmlns:v="urn:schemas-microsoft-com:vml" Requires="v">
                <p:oleObj spid="_x0000_s90119" name="Equation" r:id="rId3" imgW="3467100" imgH="431800" progId="Equation.3">
                  <p:embed/>
                </p:oleObj>
              </mc:Choice>
              <mc:Fallback>
                <p:oleObj name="Equation" r:id="rId3" imgW="3467100" imgH="4318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0"/>
                        <a:ext cx="7088293"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p:cNvGrpSpPr/>
          <p:nvPr/>
        </p:nvGrpSpPr>
        <p:grpSpPr>
          <a:xfrm>
            <a:off x="266700" y="1028700"/>
            <a:ext cx="6870700" cy="923330"/>
            <a:chOff x="647700" y="1981200"/>
            <a:chExt cx="6870700" cy="923330"/>
          </a:xfrm>
        </p:grpSpPr>
        <p:sp>
          <p:nvSpPr>
            <p:cNvPr id="90115" name="Text Box 3"/>
            <p:cNvSpPr txBox="1">
              <a:spLocks noChangeArrowheads="1"/>
            </p:cNvSpPr>
            <p:nvPr/>
          </p:nvSpPr>
          <p:spPr bwMode="auto">
            <a:xfrm>
              <a:off x="647700" y="1981200"/>
              <a:ext cx="6870700" cy="923330"/>
            </a:xfrm>
            <a:prstGeom prst="rect">
              <a:avLst/>
            </a:prstGeom>
            <a:solidFill>
              <a:srgbClr val="FFFFFF"/>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0116" name="Object 4"/>
            <p:cNvGraphicFramePr>
              <a:graphicFrameLocks noChangeAspect="1"/>
            </p:cNvGraphicFramePr>
            <p:nvPr/>
          </p:nvGraphicFramePr>
          <p:xfrm>
            <a:off x="762000" y="2057400"/>
            <a:ext cx="6592128" cy="800100"/>
          </p:xfrm>
          <a:graphic>
            <a:graphicData uri="http://schemas.openxmlformats.org/presentationml/2006/ole">
              <mc:AlternateContent xmlns:mc="http://schemas.openxmlformats.org/markup-compatibility/2006">
                <mc:Choice xmlns:v="urn:schemas-microsoft-com:vml" Requires="v">
                  <p:oleObj spid="_x0000_s90120" name="Equation" r:id="rId5" imgW="4533900" imgH="546100" progId="Equation.3">
                    <p:embed/>
                  </p:oleObj>
                </mc:Choice>
                <mc:Fallback>
                  <p:oleObj name="Equation" r:id="rId5" imgW="4533900" imgH="546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057400"/>
                          <a:ext cx="6592128"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0119" name="Rectangle 7"/>
          <p:cNvSpPr>
            <a:spLocks noChangeArrowheads="1"/>
          </p:cNvSpPr>
          <p:nvPr/>
        </p:nvSpPr>
        <p:spPr bwMode="auto">
          <a:xfrm>
            <a:off x="0" y="2095500"/>
            <a:ext cx="347402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Linear relation between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0118" name="Object 6"/>
          <p:cNvGraphicFramePr>
            <a:graphicFrameLocks noChangeAspect="1"/>
          </p:cNvGraphicFramePr>
          <p:nvPr/>
        </p:nvGraphicFramePr>
        <p:xfrm>
          <a:off x="3390900" y="2019300"/>
          <a:ext cx="1193131" cy="647699"/>
        </p:xfrm>
        <a:graphic>
          <a:graphicData uri="http://schemas.openxmlformats.org/presentationml/2006/ole">
            <mc:AlternateContent xmlns:mc="http://schemas.openxmlformats.org/markup-compatibility/2006">
              <mc:Choice xmlns:v="urn:schemas-microsoft-com:vml" Requires="v">
                <p:oleObj spid="_x0000_s90121" name="Equation" r:id="rId7" imgW="520474" imgH="495085" progId="Equation.3">
                  <p:embed/>
                </p:oleObj>
              </mc:Choice>
              <mc:Fallback>
                <p:oleObj name="Equation" r:id="rId7" imgW="520474" imgH="495085"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0900" y="2019300"/>
                        <a:ext cx="1193131" cy="6476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20" name="Rectangle 8"/>
          <p:cNvSpPr>
            <a:spLocks noChangeArrowheads="1"/>
          </p:cNvSpPr>
          <p:nvPr/>
        </p:nvSpPr>
        <p:spPr bwMode="auto">
          <a:xfrm>
            <a:off x="4686300" y="2095500"/>
            <a:ext cx="319093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V-V</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 shown in </a:t>
            </a:r>
          </a:p>
        </p:txBody>
      </p:sp>
      <p:sp>
        <p:nvSpPr>
          <p:cNvPr id="11" name="Rectangle 10"/>
          <p:cNvSpPr/>
          <p:nvPr/>
        </p:nvSpPr>
        <p:spPr>
          <a:xfrm>
            <a:off x="0" y="2667000"/>
            <a:ext cx="8953500" cy="461665"/>
          </a:xfrm>
          <a:prstGeom prst="rect">
            <a:avLst/>
          </a:prstGeom>
        </p:spPr>
        <p:txBody>
          <a:bodyPr wrap="square">
            <a:spAutoFit/>
          </a:bodyPr>
          <a:lstStyle/>
          <a:p>
            <a:pPr lvl="0" algn="justLow" fontAlgn="base">
              <a:spcBef>
                <a:spcPct val="0"/>
              </a:spcBef>
              <a:spcAft>
                <a:spcPct val="0"/>
              </a:spcAft>
            </a:pPr>
            <a:r>
              <a:rPr lang="en-US" sz="2400" dirty="0" smtClean="0">
                <a:latin typeface="Arial" pitchFamily="34" charset="0"/>
                <a:ea typeface="Times New Roman" pitchFamily="18" charset="0"/>
                <a:cs typeface="Arial" pitchFamily="34" charset="0"/>
              </a:rPr>
              <a:t>the figure below. The slope depends on the specific resistance.</a:t>
            </a:r>
            <a:endParaRPr lang="en-US" sz="3200" dirty="0" smtClean="0">
              <a:latin typeface="Arial" pitchFamily="34" charset="0"/>
              <a:cs typeface="Arial" pitchFamily="34" charset="0"/>
            </a:endParaRPr>
          </a:p>
        </p:txBody>
      </p:sp>
      <p:pic>
        <p:nvPicPr>
          <p:cNvPr id="12" name="Picture 11"/>
          <p:cNvPicPr/>
          <p:nvPr/>
        </p:nvPicPr>
        <p:blipFill>
          <a:blip r:embed="rId9"/>
          <a:srcRect l="5926" t="3286" r="11340"/>
          <a:stretch>
            <a:fillRect/>
          </a:stretch>
        </p:blipFill>
        <p:spPr bwMode="auto">
          <a:xfrm>
            <a:off x="685800" y="3124200"/>
            <a:ext cx="71247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90500" y="342900"/>
            <a:ext cx="86487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57150" algn="l"/>
              </a:tabLst>
            </a:pPr>
            <a:r>
              <a:rPr kumimoji="0" lang="en-US" sz="28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Separation Techniques:-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571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Separation techniques refers to the physical methods that can be used to separate the constituents of mixtures.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571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Sometimes, a combination of separation techniques will be used to obtain pure substances.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571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Separation techniques are essentially methods of purification.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571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Accomplished using different characteristic properties, such as density, boiling point, melting point, solubility, proportion of solid to liquid in mixture, viscosity,.. etc.</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0" y="0"/>
            <a:ext cx="88773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Notes:-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deriving these equations, it is assumed that the cake is uniform and the porosity(</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ε</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constant, where(</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ε</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depends on the nature of supports (geometry and surface structure), and independence on the rate of deposition of solids.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incompressible cake, resistance to flow of a given volume of cake is not effected by pressure difference or rate of deposition of solids.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Increasing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 or rate of deposition in incompressible cake causes formation of a denser cake with high resistance.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0"/>
            <a:ext cx="89535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Filter Selection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criteria in selection the type of the filter is that the most suitable filter for any given operation is the one which will fulfill the requirements at minimum overall cost. The following points should be considered: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cost of the equipment is closely related to the filtering area.</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High pressures mean high filtration rate.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Continuous filters are used for high throughput.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Batch filters, are used particularly if the filter cake has a high resistance.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Ease of discharge of the filter cake in a convenient physical form is an important factor in filter selection.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most common types of filters are: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Filter presses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Leaf filters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Continuous rotary filters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90500"/>
            <a:ext cx="8534400" cy="1384995"/>
          </a:xfrm>
          <a:prstGeom prst="rect">
            <a:avLst/>
          </a:prstGeom>
        </p:spPr>
        <p:txBody>
          <a:bodyPr wrap="square">
            <a:spAutoFit/>
          </a:bodyPr>
          <a:lstStyle/>
          <a:p>
            <a:pPr lvl="0" algn="justLow" eaLnBrk="0" fontAlgn="base" hangingPunct="0">
              <a:spcBef>
                <a:spcPct val="0"/>
              </a:spcBef>
              <a:spcAft>
                <a:spcPct val="0"/>
              </a:spcAft>
            </a:pPr>
            <a:r>
              <a:rPr lang="en-US" sz="2800" dirty="0" smtClean="0">
                <a:latin typeface="Arial" pitchFamily="34" charset="0"/>
                <a:ea typeface="Times New Roman" pitchFamily="18" charset="0"/>
                <a:cs typeface="Arial" pitchFamily="34" charset="0"/>
              </a:rPr>
              <a:t>The most important factors in filter selection are the specific resistance of the filter cake, the quantity to be filtered, and the solids concentration.</a:t>
            </a:r>
            <a:endParaRPr lang="en-US" sz="3600" dirty="0" smtClean="0">
              <a:latin typeface="Arial" pitchFamily="34" charset="0"/>
              <a:cs typeface="Arial" pitchFamily="34" charset="0"/>
            </a:endParaRPr>
          </a:p>
        </p:txBody>
      </p:sp>
      <p:sp>
        <p:nvSpPr>
          <p:cNvPr id="87041" name="Rectangle 1"/>
          <p:cNvSpPr>
            <a:spLocks noChangeArrowheads="1"/>
          </p:cNvSpPr>
          <p:nvPr/>
        </p:nvSpPr>
        <p:spPr bwMode="auto">
          <a:xfrm>
            <a:off x="228600" y="1866900"/>
            <a:ext cx="8077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Continuous Rotary Filter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Used for high capacity filtration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Does not require any significant manual attention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Preferred if the cake has to be washed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 used when the specific resistance is high</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 used when efficient washing is required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 used when only very small quantities of solids are present in the liquid</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0" y="0"/>
            <a:ext cx="88773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Filter Press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Used if the specific resistance is high (high positive pressure is required)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Preferred if the solid content is not high (less periodic dismantling)</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Leaf Filter</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Used when efficient washing is required (thin cake produced)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Used when the risk of channeling during washing is to be reduced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Bed filter</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is a deep bed filtration in which the slurry penetrates the filter and the particles are trapped on the surface of the bed material. This filter is normally used in the water and waste water treatment when the solid concentration is less than 10 g/m</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beds are formed from granular material of grain size 0.6–1.2 mm in beds 0.6–1.8 m deep.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610600" cy="461665"/>
          </a:xfrm>
          <a:prstGeom prst="rect">
            <a:avLst/>
          </a:prstGeom>
        </p:spPr>
        <p:txBody>
          <a:bodyPr wrap="square">
            <a:spAutoFit/>
          </a:bodyPr>
          <a:lstStyle/>
          <a:p>
            <a:pPr lvl="0" algn="justLow"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The following equation may be applied for this filter</a:t>
            </a:r>
            <a:endParaRPr lang="en-US" sz="3200" dirty="0" smtClean="0">
              <a:latin typeface="Arial" pitchFamily="34" charset="0"/>
              <a:cs typeface="Arial" pitchFamily="34" charset="0"/>
            </a:endParaRPr>
          </a:p>
        </p:txBody>
      </p:sp>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3" name="Object 1"/>
          <p:cNvGraphicFramePr>
            <a:graphicFrameLocks noChangeAspect="1"/>
          </p:cNvGraphicFramePr>
          <p:nvPr/>
        </p:nvGraphicFramePr>
        <p:xfrm>
          <a:off x="1714500" y="533400"/>
          <a:ext cx="1828800" cy="876300"/>
        </p:xfrm>
        <a:graphic>
          <a:graphicData uri="http://schemas.openxmlformats.org/presentationml/2006/ole">
            <mc:AlternateContent xmlns:mc="http://schemas.openxmlformats.org/markup-compatibility/2006">
              <mc:Choice xmlns:v="urn:schemas-microsoft-com:vml" Requires="v">
                <p:oleObj spid="_x0000_s84999" name="Equation" r:id="rId3" imgW="825500" imgH="457200" progId="Equation.3">
                  <p:embed/>
                </p:oleObj>
              </mc:Choice>
              <mc:Fallback>
                <p:oleObj name="Equation" r:id="rId3" imgW="825500" imgH="457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533400"/>
                        <a:ext cx="18288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6" name="Rectangle 4"/>
          <p:cNvSpPr>
            <a:spLocks noChangeArrowheads="1"/>
          </p:cNvSpPr>
          <p:nvPr/>
        </p:nvSpPr>
        <p:spPr bwMode="auto">
          <a:xfrm>
            <a:off x="266700" y="1447800"/>
            <a:ext cx="296427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 on integration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4995" name="Object 3"/>
          <p:cNvGraphicFramePr>
            <a:graphicFrameLocks noChangeAspect="1"/>
          </p:cNvGraphicFramePr>
          <p:nvPr/>
        </p:nvGraphicFramePr>
        <p:xfrm>
          <a:off x="3276600" y="1447800"/>
          <a:ext cx="1790700" cy="545945"/>
        </p:xfrm>
        <a:graphic>
          <a:graphicData uri="http://schemas.openxmlformats.org/presentationml/2006/ole">
            <mc:AlternateContent xmlns:mc="http://schemas.openxmlformats.org/markup-compatibility/2006">
              <mc:Choice xmlns:v="urn:schemas-microsoft-com:vml" Requires="v">
                <p:oleObj spid="_x0000_s85000" name="Equation" r:id="rId5" imgW="787400" imgH="241300" progId="Equation.3">
                  <p:embed/>
                </p:oleObj>
              </mc:Choice>
              <mc:Fallback>
                <p:oleObj name="Equation" r:id="rId5" imgW="787400" imgH="241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447800"/>
                        <a:ext cx="1790700" cy="545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5"/>
          <p:cNvSpPr>
            <a:spLocks noChangeArrowheads="1"/>
          </p:cNvSpPr>
          <p:nvPr/>
        </p:nvSpPr>
        <p:spPr bwMode="auto">
          <a:xfrm>
            <a:off x="0" y="2324100"/>
            <a:ext cx="88011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a:t>
            </a:r>
          </a:p>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 is the volume concentration of solids in suspension in the </a:t>
            </a:r>
            <a:r>
              <a:rPr kumimoji="0" lang="en-US" sz="240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filter,C</a:t>
            </a:r>
            <a:r>
              <a:rPr kumimoji="0" lang="en-US" sz="240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o</a:t>
            </a:r>
            <a:r>
              <a:rPr kumimoji="0" lang="en-US" sz="24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the value of C at the surface of the </a:t>
            </a:r>
            <a:r>
              <a:rPr kumimoji="0" lang="en-US" sz="240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filter,l</a:t>
            </a:r>
            <a:r>
              <a:rPr kumimoji="0" lang="en-US" sz="24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the depth of the filter, </a:t>
            </a:r>
            <a:r>
              <a:rPr kumimoji="0" lang="en-US" sz="240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andλ</a:t>
            </a:r>
            <a:r>
              <a:rPr kumimoji="0" lang="en-US" sz="24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the filter coefficient. If </a:t>
            </a:r>
            <a:r>
              <a:rPr kumimoji="0" lang="en-US" sz="240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a:t>
            </a:r>
            <a:r>
              <a:rPr kumimoji="0" lang="en-US" sz="240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c</a:t>
            </a:r>
            <a:r>
              <a:rPr kumimoji="0" lang="en-US" sz="24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the superficial </a:t>
            </a:r>
            <a:r>
              <a:rPr kumimoji="0" lang="en-US" sz="240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flowrate</a:t>
            </a:r>
            <a:r>
              <a:rPr kumimoji="0" lang="en-US" sz="24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the slurry, then the rate of flow of solids through </a:t>
            </a:r>
            <a:r>
              <a:rPr kumimoji="0" lang="en-US" sz="240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thefilter</a:t>
            </a:r>
            <a:r>
              <a:rPr kumimoji="0" lang="en-US" sz="24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depth l is </a:t>
            </a:r>
            <a:r>
              <a:rPr kumimoji="0" lang="en-US" sz="240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a:t>
            </a:r>
            <a:r>
              <a:rPr kumimoji="0" lang="en-US" sz="240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c</a:t>
            </a:r>
            <a:r>
              <a:rPr kumimoji="0" lang="en-US" sz="240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t>
            </a:r>
            <a:r>
              <a:rPr kumimoji="0" lang="en-US" sz="24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 unit area. Thus the rate of accumulation of solids in a distance dl = </a:t>
            </a:r>
            <a:endParaRPr kumimoji="0" lang="en-US" sz="3200" u="none" strike="noStrike" cap="none" normalizeH="0" baseline="0" dirty="0" smtClean="0">
              <a:ln>
                <a:noFill/>
              </a:ln>
              <a:solidFill>
                <a:schemeClr val="tx1"/>
              </a:solidFill>
              <a:effectLst/>
              <a:latin typeface="Arial" pitchFamily="34" charset="0"/>
              <a:cs typeface="Arial" pitchFamily="34" charset="0"/>
            </a:endParaRPr>
          </a:p>
        </p:txBody>
      </p:sp>
      <p:sp>
        <p:nvSpPr>
          <p:cNvPr id="849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8" name="Object 6"/>
          <p:cNvGraphicFramePr>
            <a:graphicFrameLocks noChangeAspect="1"/>
          </p:cNvGraphicFramePr>
          <p:nvPr/>
        </p:nvGraphicFramePr>
        <p:xfrm>
          <a:off x="5600700" y="5676900"/>
          <a:ext cx="2755392" cy="609600"/>
        </p:xfrm>
        <a:graphic>
          <a:graphicData uri="http://schemas.openxmlformats.org/presentationml/2006/ole">
            <mc:AlternateContent xmlns:mc="http://schemas.openxmlformats.org/markup-compatibility/2006">
              <mc:Choice xmlns:v="urn:schemas-microsoft-com:vml" Requires="v">
                <p:oleObj spid="_x0000_s85001" name="Equation" r:id="rId7" imgW="1079032" imgH="241195" progId="Equation.3">
                  <p:embed/>
                </p:oleObj>
              </mc:Choice>
              <mc:Fallback>
                <p:oleObj name="Equation" r:id="rId7" imgW="1079032" imgH="241195"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0700" y="5676900"/>
                        <a:ext cx="275539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nvGraphicFramePr>
        <p:xfrm>
          <a:off x="2019300" y="1219200"/>
          <a:ext cx="1924047" cy="563136"/>
        </p:xfrm>
        <a:graphic>
          <a:graphicData uri="http://schemas.openxmlformats.org/presentationml/2006/ole">
            <mc:AlternateContent xmlns:mc="http://schemas.openxmlformats.org/markup-compatibility/2006">
              <mc:Choice xmlns:v="urn:schemas-microsoft-com:vml" Requires="v">
                <p:oleObj spid="_x0000_s83971" name="Equation" r:id="rId3" imgW="787400" imgH="228600" progId="Equation.3">
                  <p:embed/>
                </p:oleObj>
              </mc:Choice>
              <mc:Fallback>
                <p:oleObj name="Equation" r:id="rId3" imgW="7874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219200"/>
                        <a:ext cx="1924047" cy="563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69" name="Object 1"/>
          <p:cNvGraphicFramePr>
            <a:graphicFrameLocks noChangeAspect="1"/>
          </p:cNvGraphicFramePr>
          <p:nvPr/>
        </p:nvGraphicFramePr>
        <p:xfrm>
          <a:off x="1905000" y="2095501"/>
          <a:ext cx="2019300" cy="914400"/>
        </p:xfrm>
        <a:graphic>
          <a:graphicData uri="http://schemas.openxmlformats.org/presentationml/2006/ole">
            <mc:AlternateContent xmlns:mc="http://schemas.openxmlformats.org/markup-compatibility/2006">
              <mc:Choice xmlns:v="urn:schemas-microsoft-com:vml" Requires="v">
                <p:oleObj spid="_x0000_s83972" name="Equation" r:id="rId5" imgW="1016000" imgH="457200" progId="Equation.3">
                  <p:embed/>
                </p:oleObj>
              </mc:Choice>
              <mc:Fallback>
                <p:oleObj name="Equation" r:id="rId5" imgW="1016000" imgH="4572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095501"/>
                        <a:ext cx="20193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1" name="Rectangle 3"/>
          <p:cNvSpPr>
            <a:spLocks noChangeArrowheads="1"/>
          </p:cNvSpPr>
          <p:nvPr/>
        </p:nvSpPr>
        <p:spPr bwMode="auto">
          <a:xfrm>
            <a:off x="0" y="0"/>
            <a:ext cx="8915400" cy="11318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σ is the volume of solids deposited per unit volume of filter at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adepth</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rate of accumulation may also be expressed as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3972" name="Rectangle 4"/>
          <p:cNvSpPr>
            <a:spLocks noChangeArrowheads="1"/>
          </p:cNvSpPr>
          <p:nvPr/>
        </p:nvSpPr>
        <p:spPr bwMode="auto">
          <a:xfrm>
            <a:off x="381000" y="1981200"/>
            <a:ext cx="10631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thus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3973" name="Rectangle 5"/>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974" name="Rectangle 6"/>
          <p:cNvSpPr>
            <a:spLocks noChangeArrowheads="1"/>
          </p:cNvSpPr>
          <p:nvPr/>
        </p:nvSpPr>
        <p:spPr bwMode="auto">
          <a:xfrm>
            <a:off x="228600" y="3200400"/>
            <a:ext cx="8496300" cy="2805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Where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a:t>
            </a:r>
            <a:r>
              <a:rPr kumimoji="0" lang="en-US" sz="20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c</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the superficial flow rate of the slurry, σ is the volume of solids deposited per unit volume of filter at a depth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(∂σ/∂t) dl</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rate of accumulation. The back wash of bed filter includes a backflow of air followed by water, the flow rate of which may be high enough to give rise to fluidization, with the maximum hydrodynamic shear occurring at a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voidage</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about 0.7.</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0"/>
            <a:ext cx="88011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 Plate and Frame Filter Press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filter consists of plates and frames arranged alternately and supported on a pair of rails. The frames are usually square and may be 100 mm–2.5 m across and 10 mm–75 mm thick.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95500"/>
            <a:ext cx="5524500" cy="35433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2705100"/>
            <a:ext cx="7200900" cy="1107996"/>
            <a:chOff x="876300" y="4572000"/>
            <a:chExt cx="7200900" cy="1107996"/>
          </a:xfrm>
        </p:grpSpPr>
        <p:sp>
          <p:nvSpPr>
            <p:cNvPr id="81921" name="Text Box 1"/>
            <p:cNvSpPr txBox="1">
              <a:spLocks noChangeArrowheads="1"/>
            </p:cNvSpPr>
            <p:nvPr/>
          </p:nvSpPr>
          <p:spPr bwMode="auto">
            <a:xfrm>
              <a:off x="876300" y="4572000"/>
              <a:ext cx="7200900" cy="1107996"/>
            </a:xfrm>
            <a:prstGeom prst="rect">
              <a:avLst/>
            </a:prstGeom>
            <a:solidFill>
              <a:srgbClr val="FFFFFF"/>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spAutoFit/>
            </a:bodyPr>
            <a:lstStyle/>
            <a:p>
              <a:endParaRPr lang="en-US" sz="6600" dirty="0"/>
            </a:p>
          </p:txBody>
        </p:sp>
        <p:graphicFrame>
          <p:nvGraphicFramePr>
            <p:cNvPr id="81922" name="Object 2"/>
            <p:cNvGraphicFramePr>
              <a:graphicFrameLocks noChangeAspect="1"/>
            </p:cNvGraphicFramePr>
            <p:nvPr/>
          </p:nvGraphicFramePr>
          <p:xfrm>
            <a:off x="1295400" y="4610100"/>
            <a:ext cx="5334000" cy="1037954"/>
          </p:xfrm>
          <a:graphic>
            <a:graphicData uri="http://schemas.openxmlformats.org/presentationml/2006/ole">
              <mc:AlternateContent xmlns:mc="http://schemas.openxmlformats.org/markup-compatibility/2006">
                <mc:Choice xmlns:v="urn:schemas-microsoft-com:vml" Requires="v">
                  <p:oleObj spid="_x0000_s81923" name="Equation" r:id="rId3" imgW="2527300" imgH="609600" progId="Equation.3">
                    <p:embed/>
                  </p:oleObj>
                </mc:Choice>
                <mc:Fallback>
                  <p:oleObj name="Equation" r:id="rId3" imgW="2527300" imgH="609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610100"/>
                          <a:ext cx="5334000" cy="1037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1923" name="Rectangle 3"/>
          <p:cNvSpPr>
            <a:spLocks noChangeArrowheads="1"/>
          </p:cNvSpPr>
          <p:nvPr/>
        </p:nvSpPr>
        <p:spPr bwMode="auto">
          <a:xfrm>
            <a:off x="0" y="0"/>
            <a:ext cx="88392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Washing of the filter cake:-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(1) Simple Washing:-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Washing liquid is fed to in through the same channel as the slurry but its velocity near the point of entry is high, erosion of cake occurs.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Rate of Washing= Rate of Filtration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24" name="Rectangle 4"/>
          <p:cNvSpPr>
            <a:spLocks noChangeArrowheads="1"/>
          </p:cNvSpPr>
          <p:nvPr/>
        </p:nvSpPr>
        <p:spPr bwMode="auto">
          <a:xfrm>
            <a:off x="695325"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1925" name="Rectangle 5"/>
          <p:cNvSpPr>
            <a:spLocks noChangeArrowheads="1"/>
          </p:cNvSpPr>
          <p:nvPr/>
        </p:nvSpPr>
        <p:spPr bwMode="auto">
          <a:xfrm>
            <a:off x="695325" y="942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descr="http://water.me.vccs.edu/courses/env110/clipart/wash.jpg"/>
          <p:cNvPicPr/>
          <p:nvPr/>
        </p:nvPicPr>
        <p:blipFill>
          <a:blip r:embed="rId5" cstate="print"/>
          <a:srcRect/>
          <a:stretch>
            <a:fillRect/>
          </a:stretch>
        </p:blipFill>
        <p:spPr bwMode="auto">
          <a:xfrm>
            <a:off x="1485900" y="3962400"/>
            <a:ext cx="5943600" cy="28956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1" y="0"/>
            <a:ext cx="86487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(2) Through Washing:-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Washing liquid is fed to in through separate channel behind the filter cloth on alternate plate known as </a:t>
            </a:r>
            <a:r>
              <a:rPr kumimoji="0" lang="en-US" sz="28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washing plates</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800100" y="1676400"/>
            <a:ext cx="7391400" cy="4648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48000" y="2057400"/>
            <a:ext cx="3657600" cy="1104900"/>
            <a:chOff x="1790700" y="3124200"/>
            <a:chExt cx="3124200" cy="923330"/>
          </a:xfrm>
        </p:grpSpPr>
        <p:sp>
          <p:nvSpPr>
            <p:cNvPr id="119809" name="Text Box 1"/>
            <p:cNvSpPr txBox="1">
              <a:spLocks noChangeArrowheads="1"/>
            </p:cNvSpPr>
            <p:nvPr/>
          </p:nvSpPr>
          <p:spPr bwMode="auto">
            <a:xfrm>
              <a:off x="1790700" y="3124200"/>
              <a:ext cx="3124200" cy="923330"/>
            </a:xfrm>
            <a:prstGeom prst="rect">
              <a:avLst/>
            </a:prstGeom>
            <a:solidFill>
              <a:srgbClr val="FFFFFF"/>
            </a:solidFill>
            <a:ln w="31750">
              <a:solidFill>
                <a:srgbClr val="4BACC6"/>
              </a:solidFill>
              <a:miter lim="800000"/>
              <a:headEnd/>
              <a:tailEnd/>
            </a:ln>
            <a:effectLst/>
          </p:spPr>
          <p:txBody>
            <a:bodyPr vert="horz" wrap="square" lIns="91440" tIns="45720" rIns="91440" bIns="45720" numCol="1" anchor="t" anchorCtr="0" compatLnSpc="1">
              <a:prstTxWarp prst="textNoShape">
                <a:avLst/>
              </a:prstTxWarp>
              <a:spAutoFit/>
            </a:bodyPr>
            <a:lstStyle/>
            <a:p>
              <a:endParaRPr lang="en-US" sz="5400" dirty="0"/>
            </a:p>
          </p:txBody>
        </p:sp>
        <p:graphicFrame>
          <p:nvGraphicFramePr>
            <p:cNvPr id="119810" name="Object 2"/>
            <p:cNvGraphicFramePr>
              <a:graphicFrameLocks noChangeAspect="1"/>
            </p:cNvGraphicFramePr>
            <p:nvPr/>
          </p:nvGraphicFramePr>
          <p:xfrm>
            <a:off x="2057400" y="3162300"/>
            <a:ext cx="2133600" cy="783431"/>
          </p:xfrm>
          <a:graphic>
            <a:graphicData uri="http://schemas.openxmlformats.org/presentationml/2006/ole">
              <mc:AlternateContent xmlns:mc="http://schemas.openxmlformats.org/markup-compatibility/2006">
                <mc:Choice xmlns:v="urn:schemas-microsoft-com:vml" Requires="v">
                  <p:oleObj spid="_x0000_s119816" name="Equation" r:id="rId3" imgW="1524000" imgH="558800" progId="Equation.3">
                    <p:embed/>
                  </p:oleObj>
                </mc:Choice>
                <mc:Fallback>
                  <p:oleObj name="Equation" r:id="rId3" imgW="1524000" imgH="558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162300"/>
                          <a:ext cx="2133600" cy="7834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9811" name="Rectangle 3"/>
          <p:cNvSpPr>
            <a:spLocks noChangeArrowheads="1"/>
          </p:cNvSpPr>
          <p:nvPr/>
        </p:nvSpPr>
        <p:spPr bwMode="auto">
          <a:xfrm>
            <a:off x="0" y="0"/>
            <a:ext cx="89154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Equation for Washing of Filter Cakes &amp; Total cycle Time:-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lvl="0" algn="justLow" fontAlgn="base">
              <a:spcBef>
                <a:spcPct val="0"/>
              </a:spcBef>
              <a:spcAft>
                <a:spcPct val="0"/>
              </a:spcAf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Amount of washing liquid should be sufficient to give the desired washing effect. </a:t>
            </a:r>
            <a:r>
              <a:rPr lang="en-US" sz="2800" dirty="0" smtClean="0">
                <a:latin typeface="Arial" pitchFamily="34" charset="0"/>
                <a:ea typeface="Times New Roman" pitchFamily="18" charset="0"/>
                <a:cs typeface="Arial" pitchFamily="34" charset="0"/>
              </a:rPr>
              <a:t>For constant pressure filtration, using the same pressure in washing as in filtering, final filtering rate is reciprocal:-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12" name="Rectangle 4"/>
          <p:cNvSpPr>
            <a:spLocks noChangeArrowheads="1"/>
          </p:cNvSpPr>
          <p:nvPr/>
        </p:nvSpPr>
        <p:spPr bwMode="auto">
          <a:xfrm>
            <a:off x="22860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2667000" y="5638800"/>
            <a:ext cx="3429000" cy="1015663"/>
            <a:chOff x="5334000" y="5448300"/>
            <a:chExt cx="3429000" cy="1015663"/>
          </a:xfrm>
        </p:grpSpPr>
        <p:sp>
          <p:nvSpPr>
            <p:cNvPr id="119814" name="Text Box 6"/>
            <p:cNvSpPr txBox="1">
              <a:spLocks noChangeArrowheads="1"/>
            </p:cNvSpPr>
            <p:nvPr/>
          </p:nvSpPr>
          <p:spPr bwMode="auto">
            <a:xfrm>
              <a:off x="5334000" y="5448300"/>
              <a:ext cx="3429000" cy="1015663"/>
            </a:xfrm>
            <a:prstGeom prst="rect">
              <a:avLst/>
            </a:prstGeom>
            <a:solidFill>
              <a:srgbClr val="FFFFFF"/>
            </a:solidFill>
            <a:ln w="31750">
              <a:solidFill>
                <a:srgbClr val="C0504D"/>
              </a:solidFill>
              <a:miter lim="800000"/>
              <a:headEnd/>
              <a:tailEnd/>
            </a:ln>
            <a:effectLst/>
          </p:spPr>
          <p:txBody>
            <a:bodyPr vert="horz" wrap="square" lIns="91440" tIns="45720" rIns="91440" bIns="45720" numCol="1" anchor="t" anchorCtr="0" compatLnSpc="1">
              <a:prstTxWarp prst="textNoShape">
                <a:avLst/>
              </a:prstTxWarp>
              <a:spAutoFit/>
            </a:bodyPr>
            <a:lstStyle/>
            <a:p>
              <a:endParaRPr lang="en-US" sz="6000" dirty="0"/>
            </a:p>
          </p:txBody>
        </p:sp>
        <p:graphicFrame>
          <p:nvGraphicFramePr>
            <p:cNvPr id="119815" name="Object 7"/>
            <p:cNvGraphicFramePr>
              <a:graphicFrameLocks noChangeAspect="1"/>
            </p:cNvGraphicFramePr>
            <p:nvPr/>
          </p:nvGraphicFramePr>
          <p:xfrm>
            <a:off x="5448300" y="5562600"/>
            <a:ext cx="3048000" cy="856422"/>
          </p:xfrm>
          <a:graphic>
            <a:graphicData uri="http://schemas.openxmlformats.org/presentationml/2006/ole">
              <mc:AlternateContent xmlns:mc="http://schemas.openxmlformats.org/markup-compatibility/2006">
                <mc:Choice xmlns:v="urn:schemas-microsoft-com:vml" Requires="v">
                  <p:oleObj spid="_x0000_s119817" name="Equation" r:id="rId5" imgW="1651000" imgH="558800" progId="Equation.3">
                    <p:embed/>
                  </p:oleObj>
                </mc:Choice>
                <mc:Fallback>
                  <p:oleObj name="Equation" r:id="rId5" imgW="1651000" imgH="55880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8300" y="5562600"/>
                          <a:ext cx="3048000" cy="8564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9816" name="Rectangle 8"/>
          <p:cNvSpPr>
            <a:spLocks noChangeArrowheads="1"/>
          </p:cNvSpPr>
          <p:nvPr/>
        </p:nvSpPr>
        <p:spPr bwMode="auto">
          <a:xfrm>
            <a:off x="0" y="3238500"/>
            <a:ext cx="878958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t>
            </a:r>
            <a:r>
              <a:rPr kumimoji="0" lang="en-US" sz="2400" b="0" i="1"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f</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total volume of filtrate for entire period at end of filtration m</a:t>
            </a:r>
            <a:r>
              <a:rPr kumimoji="0" lang="en-US" sz="2400" b="0"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17" name="Rectangle 9"/>
          <p:cNvSpPr>
            <a:spLocks noChangeArrowheads="1"/>
          </p:cNvSpPr>
          <p:nvPr/>
        </p:nvSpPr>
        <p:spPr bwMode="auto">
          <a:xfrm>
            <a:off x="22860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19818" name="Rectangle 10"/>
          <p:cNvSpPr>
            <a:spLocks noChangeArrowheads="1"/>
          </p:cNvSpPr>
          <p:nvPr/>
        </p:nvSpPr>
        <p:spPr bwMode="auto">
          <a:xfrm>
            <a:off x="0" y="3810000"/>
            <a:ext cx="8915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For plate and Frame filter process</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washing liquid travels through a cake twice as thick and an area only half as large as in filtering, so predicting washing rate is quarter of the final filtration:-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0"/>
            <a:ext cx="8839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57150" algn="l"/>
              </a:tabLst>
            </a:pP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Types of Separation Techniques:-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57150" algn="l"/>
              </a:tabLst>
            </a:pP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effectLst/>
                <a:latin typeface="Times New Roman" pitchFamily="18" charset="0"/>
                <a:ea typeface="Calibri" pitchFamily="34" charset="0"/>
                <a:cs typeface="Times New Roman" pitchFamily="18" charset="0"/>
              </a:rPr>
              <a:t>Filtration, mechanical separation, Evaporation,  floatation, centrifugation, simple distillation, fractional distillation, crystallization, chromatography.</a:t>
            </a:r>
            <a:endParaRPr kumimoji="0" lang="en-US" sz="4000" b="0" i="0" u="none" strike="noStrike" cap="none" normalizeH="0" baseline="0" dirty="0" smtClean="0">
              <a:ln>
                <a:noFill/>
              </a:ln>
              <a:effectLst/>
              <a:latin typeface="Arial" pitchFamily="34" charset="0"/>
              <a:cs typeface="Arial" pitchFamily="34" charset="0"/>
            </a:endParaRPr>
          </a:p>
        </p:txBody>
      </p:sp>
      <p:sp>
        <p:nvSpPr>
          <p:cNvPr id="23554" name="Rectangle 2"/>
          <p:cNvSpPr>
            <a:spLocks noChangeArrowheads="1"/>
          </p:cNvSpPr>
          <p:nvPr/>
        </p:nvSpPr>
        <p:spPr bwMode="auto">
          <a:xfrm>
            <a:off x="190500" y="2933700"/>
            <a:ext cx="8305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57150" algn="l"/>
                <a:tab pos="45720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mixture can be a combination of any two or more states: solid-solid, solid-liquid, solid-gas, liquid-liquid, liquid-gas, gas-gas, solid-liquid-gas mixture, etc.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2"/>
          <a:srcRect/>
          <a:stretch>
            <a:fillRect/>
          </a:stretch>
        </p:blipFill>
        <p:spPr bwMode="auto">
          <a:xfrm>
            <a:off x="2057400" y="4419600"/>
            <a:ext cx="4457700" cy="21336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0" y="0"/>
            <a:ext cx="89535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After washing is completed, additional time is needed to remove the cake, clean filter, reassemble the filter.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filter cycle time is sum of filtration time, washing time, plus cleaning time:-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6" name="Group 5"/>
          <p:cNvGrpSpPr/>
          <p:nvPr/>
        </p:nvGrpSpPr>
        <p:grpSpPr>
          <a:xfrm>
            <a:off x="495300" y="1981200"/>
            <a:ext cx="6819900" cy="1938992"/>
            <a:chOff x="723900" y="2400300"/>
            <a:chExt cx="6819900" cy="1938992"/>
          </a:xfrm>
        </p:grpSpPr>
        <p:sp>
          <p:nvSpPr>
            <p:cNvPr id="118786" name="Text Box 2"/>
            <p:cNvSpPr txBox="1">
              <a:spLocks noChangeArrowheads="1"/>
            </p:cNvSpPr>
            <p:nvPr/>
          </p:nvSpPr>
          <p:spPr bwMode="auto">
            <a:xfrm>
              <a:off x="723900" y="2400300"/>
              <a:ext cx="6819900" cy="1938992"/>
            </a:xfrm>
            <a:prstGeom prst="rect">
              <a:avLst/>
            </a:prstGeom>
            <a:solidFill>
              <a:srgbClr val="FFFFFF"/>
            </a:solidFill>
            <a:ln w="31750">
              <a:solidFill>
                <a:srgbClr val="C0504D"/>
              </a:solid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8787" name="Object 3"/>
            <p:cNvGraphicFramePr>
              <a:graphicFrameLocks noChangeAspect="1"/>
            </p:cNvGraphicFramePr>
            <p:nvPr/>
          </p:nvGraphicFramePr>
          <p:xfrm>
            <a:off x="1028700" y="2667000"/>
            <a:ext cx="5867400" cy="1363913"/>
          </p:xfrm>
          <a:graphic>
            <a:graphicData uri="http://schemas.openxmlformats.org/presentationml/2006/ole">
              <mc:AlternateContent xmlns:mc="http://schemas.openxmlformats.org/markup-compatibility/2006">
                <mc:Choice xmlns:v="urn:schemas-microsoft-com:vml" Requires="v">
                  <p:oleObj spid="_x0000_s118788" name="Equation" r:id="rId3" imgW="2730500" imgH="635000" progId="Equation.3">
                    <p:embed/>
                  </p:oleObj>
                </mc:Choice>
                <mc:Fallback>
                  <p:oleObj name="Equation" r:id="rId3" imgW="2730500" imgH="6350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2667000"/>
                          <a:ext cx="5867400" cy="136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3" name="Object 3"/>
          <p:cNvGraphicFramePr>
            <a:graphicFrameLocks noChangeAspect="1"/>
          </p:cNvGraphicFramePr>
          <p:nvPr/>
        </p:nvGraphicFramePr>
        <p:xfrm>
          <a:off x="2400300" y="609600"/>
          <a:ext cx="3238500" cy="880369"/>
        </p:xfrm>
        <a:graphic>
          <a:graphicData uri="http://schemas.openxmlformats.org/presentationml/2006/ole">
            <mc:AlternateContent xmlns:mc="http://schemas.openxmlformats.org/markup-compatibility/2006">
              <mc:Choice xmlns:v="urn:schemas-microsoft-com:vml" Requires="v">
                <p:oleObj spid="_x0000_s117775" name="Equation" r:id="rId3" imgW="1955800" imgH="533400" progId="Equation.3">
                  <p:embed/>
                </p:oleObj>
              </mc:Choice>
              <mc:Fallback>
                <p:oleObj name="Equation" r:id="rId3" imgW="1955800" imgH="5334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609600"/>
                        <a:ext cx="3238500" cy="880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2" name="Object 2"/>
          <p:cNvGraphicFramePr>
            <a:graphicFrameLocks noChangeAspect="1"/>
          </p:cNvGraphicFramePr>
          <p:nvPr/>
        </p:nvGraphicFramePr>
        <p:xfrm>
          <a:off x="3543300" y="1562100"/>
          <a:ext cx="2133600" cy="975360"/>
        </p:xfrm>
        <a:graphic>
          <a:graphicData uri="http://schemas.openxmlformats.org/presentationml/2006/ole">
            <mc:AlternateContent xmlns:mc="http://schemas.openxmlformats.org/markup-compatibility/2006">
              <mc:Choice xmlns:v="urn:schemas-microsoft-com:vml" Requires="v">
                <p:oleObj spid="_x0000_s117776" name="Equation" r:id="rId5" imgW="1002865" imgH="457002" progId="Equation.3">
                  <p:embed/>
                </p:oleObj>
              </mc:Choice>
              <mc:Fallback>
                <p:oleObj name="Equation" r:id="rId5" imgW="1002865" imgH="457002"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3300" y="1562100"/>
                        <a:ext cx="2133600" cy="975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1" name="Object 1"/>
          <p:cNvGraphicFramePr>
            <a:graphicFrameLocks noChangeAspect="1"/>
          </p:cNvGraphicFramePr>
          <p:nvPr/>
        </p:nvGraphicFramePr>
        <p:xfrm>
          <a:off x="5943600" y="1714500"/>
          <a:ext cx="2806148" cy="533400"/>
        </p:xfrm>
        <a:graphic>
          <a:graphicData uri="http://schemas.openxmlformats.org/presentationml/2006/ole">
            <mc:AlternateContent xmlns:mc="http://schemas.openxmlformats.org/markup-compatibility/2006">
              <mc:Choice xmlns:v="urn:schemas-microsoft-com:vml" Requires="v">
                <p:oleObj spid="_x0000_s117777" name="Equation" r:id="rId7" imgW="1155700" imgH="228600" progId="Equation.3">
                  <p:embed/>
                </p:oleObj>
              </mc:Choice>
              <mc:Fallback>
                <p:oleObj name="Equation" r:id="rId7" imgW="1155700" imgH="228600" progId="Equation.3">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1714500"/>
                        <a:ext cx="280614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64" name="Rectangle 4"/>
          <p:cNvSpPr>
            <a:spLocks noChangeArrowheads="1"/>
          </p:cNvSpPr>
          <p:nvPr/>
        </p:nvSpPr>
        <p:spPr bwMode="auto">
          <a:xfrm>
            <a:off x="0" y="0"/>
            <a:ext cx="435042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Optimum Time Cycle:-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765" name="Rectangle 5"/>
          <p:cNvSpPr>
            <a:spLocks noChangeArrowheads="1"/>
          </p:cNvSpPr>
          <p:nvPr/>
        </p:nvSpPr>
        <p:spPr bwMode="auto">
          <a:xfrm>
            <a:off x="0" y="1333500"/>
            <a:ext cx="3680816"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time of filtration is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766" name="Rectangle 6"/>
          <p:cNvSpPr>
            <a:spLocks noChangeArrowheads="1"/>
          </p:cNvSpPr>
          <p:nvPr/>
        </p:nvSpPr>
        <p:spPr bwMode="auto">
          <a:xfrm>
            <a:off x="228600" y="1905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DD8047"/>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7769" name="Object 9"/>
          <p:cNvGraphicFramePr>
            <a:graphicFrameLocks noChangeAspect="1"/>
          </p:cNvGraphicFramePr>
          <p:nvPr/>
        </p:nvGraphicFramePr>
        <p:xfrm>
          <a:off x="685800" y="2438400"/>
          <a:ext cx="381000" cy="485775"/>
        </p:xfrm>
        <a:graphic>
          <a:graphicData uri="http://schemas.openxmlformats.org/presentationml/2006/ole">
            <mc:AlternateContent xmlns:mc="http://schemas.openxmlformats.org/markup-compatibility/2006">
              <mc:Choice xmlns:v="urn:schemas-microsoft-com:vml" Requires="v">
                <p:oleObj spid="_x0000_s117778" name="Equation" r:id="rId9" imgW="139639" imgH="203112" progId="Equation.3">
                  <p:embed/>
                </p:oleObj>
              </mc:Choice>
              <mc:Fallback>
                <p:oleObj name="Equation" r:id="rId9" imgW="139639" imgH="203112"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2438400"/>
                        <a:ext cx="3810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6362700" y="3733800"/>
          <a:ext cx="762000" cy="564173"/>
        </p:xfrm>
        <a:graphic>
          <a:graphicData uri="http://schemas.openxmlformats.org/presentationml/2006/ole">
            <mc:AlternateContent xmlns:mc="http://schemas.openxmlformats.org/markup-compatibility/2006">
              <mc:Choice xmlns:v="urn:schemas-microsoft-com:vml" Requires="v">
                <p:oleObj spid="_x0000_s117779" name="Equation" r:id="rId11" imgW="368140" imgH="203112" progId="Equation.3">
                  <p:embed/>
                </p:oleObj>
              </mc:Choice>
              <mc:Fallback>
                <p:oleObj name="Equation" r:id="rId11" imgW="368140" imgH="203112"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2700" y="3733800"/>
                        <a:ext cx="762000" cy="5641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767" name="Object 7"/>
          <p:cNvGraphicFramePr>
            <a:graphicFrameLocks noChangeAspect="1"/>
          </p:cNvGraphicFramePr>
          <p:nvPr/>
        </p:nvGraphicFramePr>
        <p:xfrm>
          <a:off x="1371600" y="4762500"/>
          <a:ext cx="4610966" cy="952500"/>
        </p:xfrm>
        <a:graphic>
          <a:graphicData uri="http://schemas.openxmlformats.org/presentationml/2006/ole">
            <mc:AlternateContent xmlns:mc="http://schemas.openxmlformats.org/markup-compatibility/2006">
              <mc:Choice xmlns:v="urn:schemas-microsoft-com:vml" Requires="v">
                <p:oleObj spid="_x0000_s117780" name="Equation" r:id="rId13" imgW="2032000" imgH="419100" progId="Equation.3">
                  <p:embed/>
                </p:oleObj>
              </mc:Choice>
              <mc:Fallback>
                <p:oleObj name="Equation" r:id="rId13" imgW="2032000" imgH="4191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1600" y="4762500"/>
                        <a:ext cx="4610966"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773" name="Rectangle 13"/>
          <p:cNvSpPr>
            <a:spLocks noChangeArrowheads="1"/>
          </p:cNvSpPr>
          <p:nvPr/>
        </p:nvSpPr>
        <p:spPr bwMode="auto">
          <a:xfrm>
            <a:off x="228600" y="127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7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7774" name="Object 14"/>
          <p:cNvGraphicFramePr>
            <a:graphicFrameLocks noChangeAspect="1"/>
          </p:cNvGraphicFramePr>
          <p:nvPr/>
        </p:nvGraphicFramePr>
        <p:xfrm>
          <a:off x="2019300" y="5722122"/>
          <a:ext cx="4152900" cy="980898"/>
        </p:xfrm>
        <a:graphic>
          <a:graphicData uri="http://schemas.openxmlformats.org/presentationml/2006/ole">
            <mc:AlternateContent xmlns:mc="http://schemas.openxmlformats.org/markup-compatibility/2006">
              <mc:Choice xmlns:v="urn:schemas-microsoft-com:vml" Requires="v">
                <p:oleObj spid="_x0000_s117781" name="Equation" r:id="rId15" imgW="1536033" imgH="495085" progId="Equation.3">
                  <p:embed/>
                </p:oleObj>
              </mc:Choice>
              <mc:Fallback>
                <p:oleObj name="Equation" r:id="rId15" imgW="1536033" imgH="495085" progId="Equation.3">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19300" y="5722122"/>
                        <a:ext cx="4152900" cy="9808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0"/>
          <p:cNvSpPr>
            <a:spLocks noChangeArrowheads="1"/>
          </p:cNvSpPr>
          <p:nvPr/>
        </p:nvSpPr>
        <p:spPr bwMode="auto">
          <a:xfrm>
            <a:off x="0" y="2400300"/>
            <a:ext cx="8534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Let      </a:t>
            </a:r>
            <a:r>
              <a:rPr lang="en-US" sz="2800" dirty="0" smtClean="0">
                <a:latin typeface="Arial" pitchFamily="34" charset="0"/>
                <a:ea typeface="Times New Roman" pitchFamily="18" charset="0"/>
                <a:cs typeface="Arial" pitchFamily="34" charset="0"/>
              </a:rPr>
              <a:t>be the time of dismantling and assembling the press which is independent of the thickness of cake produced. The total time of a cycle in which a volume V of filtrate is collected is then         and the overall rate of filtration is given by:-</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887057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Differentiating W with respect to V and equating to zero, we get: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6737" name="Object 1"/>
          <p:cNvGraphicFramePr>
            <a:graphicFrameLocks noChangeAspect="1"/>
          </p:cNvGraphicFramePr>
          <p:nvPr/>
        </p:nvGraphicFramePr>
        <p:xfrm>
          <a:off x="914400" y="723900"/>
          <a:ext cx="6510528" cy="609600"/>
        </p:xfrm>
        <a:graphic>
          <a:graphicData uri="http://schemas.openxmlformats.org/presentationml/2006/ole">
            <mc:AlternateContent xmlns:mc="http://schemas.openxmlformats.org/markup-compatibility/2006">
              <mc:Choice xmlns:v="urn:schemas-microsoft-com:vml" Requires="v">
                <p:oleObj spid="_x0000_s116744" name="Equation" r:id="rId3" imgW="2540000" imgH="241300" progId="Equation.3">
                  <p:embed/>
                </p:oleObj>
              </mc:Choice>
              <mc:Fallback>
                <p:oleObj name="Equation" r:id="rId3" imgW="2540000" imgH="2413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723900"/>
                        <a:ext cx="651052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6739" name="Object 3"/>
          <p:cNvGraphicFramePr>
            <a:graphicFrameLocks noChangeAspect="1"/>
          </p:cNvGraphicFramePr>
          <p:nvPr/>
        </p:nvGraphicFramePr>
        <p:xfrm>
          <a:off x="1676400" y="1485900"/>
          <a:ext cx="1514856" cy="533400"/>
        </p:xfrm>
        <a:graphic>
          <a:graphicData uri="http://schemas.openxmlformats.org/presentationml/2006/ole">
            <mc:AlternateContent xmlns:mc="http://schemas.openxmlformats.org/markup-compatibility/2006">
              <mc:Choice xmlns:v="urn:schemas-microsoft-com:vml" Requires="v">
                <p:oleObj spid="_x0000_s116745" name="Equation" r:id="rId5" imgW="672808" imgH="241195" progId="Equation.3">
                  <p:embed/>
                </p:oleObj>
              </mc:Choice>
              <mc:Fallback>
                <p:oleObj name="Equation" r:id="rId5" imgW="672808" imgH="241195"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485900"/>
                        <a:ext cx="1514856"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42" name="Rectangle 6"/>
          <p:cNvSpPr>
            <a:spLocks noChangeArrowheads="1"/>
          </p:cNvSpPr>
          <p:nvPr/>
        </p:nvSpPr>
        <p:spPr bwMode="auto">
          <a:xfrm>
            <a:off x="609600" y="2171700"/>
            <a:ext cx="51969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6741" name="Object 5"/>
          <p:cNvGraphicFramePr>
            <a:graphicFrameLocks noChangeAspect="1"/>
          </p:cNvGraphicFramePr>
          <p:nvPr/>
        </p:nvGraphicFramePr>
        <p:xfrm>
          <a:off x="1409700" y="2133599"/>
          <a:ext cx="1333500" cy="1051775"/>
        </p:xfrm>
        <a:graphic>
          <a:graphicData uri="http://schemas.openxmlformats.org/presentationml/2006/ole">
            <mc:AlternateContent xmlns:mc="http://schemas.openxmlformats.org/markup-compatibility/2006">
              <mc:Choice xmlns:v="urn:schemas-microsoft-com:vml" Requires="v">
                <p:oleObj spid="_x0000_s116746" name="Equation" r:id="rId7" imgW="672808" imgH="533169" progId="Equation.3">
                  <p:embed/>
                </p:oleObj>
              </mc:Choice>
              <mc:Fallback>
                <p:oleObj name="Equation" r:id="rId7" imgW="672808" imgH="533169"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2133599"/>
                        <a:ext cx="1333500" cy="105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44" name="Rectangle 8"/>
          <p:cNvSpPr>
            <a:spLocks noChangeArrowheads="1"/>
          </p:cNvSpPr>
          <p:nvPr/>
        </p:nvSpPr>
        <p:spPr bwMode="auto">
          <a:xfrm>
            <a:off x="1" y="3505200"/>
            <a:ext cx="8915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we neglect the resistance of the cloth, this means that le=0, then B</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0 and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6743" name="Object 7"/>
          <p:cNvGraphicFramePr>
            <a:graphicFrameLocks noChangeAspect="1"/>
          </p:cNvGraphicFramePr>
          <p:nvPr/>
        </p:nvGraphicFramePr>
        <p:xfrm>
          <a:off x="2514601" y="4040875"/>
          <a:ext cx="1219199" cy="454925"/>
        </p:xfrm>
        <a:graphic>
          <a:graphicData uri="http://schemas.openxmlformats.org/presentationml/2006/ole">
            <mc:AlternateContent xmlns:mc="http://schemas.openxmlformats.org/markup-compatibility/2006">
              <mc:Choice xmlns:v="urn:schemas-microsoft-com:vml" Requires="v">
                <p:oleObj spid="_x0000_s116747" name="Equation" r:id="rId9" imgW="634725" imgH="241195" progId="Equation.3">
                  <p:embed/>
                </p:oleObj>
              </mc:Choice>
              <mc:Fallback>
                <p:oleObj name="Equation" r:id="rId9" imgW="634725" imgH="241195"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1" y="4040875"/>
                        <a:ext cx="1219199" cy="45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45" name="Rectangle 9"/>
          <p:cNvSpPr>
            <a:spLocks noChangeArrowheads="1"/>
          </p:cNvSpPr>
          <p:nvPr/>
        </p:nvSpPr>
        <p:spPr bwMode="auto">
          <a:xfrm>
            <a:off x="0" y="4610100"/>
            <a:ext cx="8534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which means that the time needed for mantling and dismantling is the same as that taken for service.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practice, in order to obtain the maximum overall rate of filtration, the filtration time must always be somewhat greater in order to allow for the resistance of the cloth, represented by the term B</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0" y="0"/>
            <a:ext cx="8773556" cy="187743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Classification of Filtration Equipments:-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Filter operate above atmospheric on upstream side of filter medium.</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Filter operate with atmospheric pressure on upstream side of filter medium.</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Filter operate with vacuum pressure on downstream side of filter medium.</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5713" name="Picture 215"/>
          <p:cNvPicPr>
            <a:picLocks noChangeAspect="1" noChangeArrowheads="1"/>
          </p:cNvPicPr>
          <p:nvPr/>
        </p:nvPicPr>
        <p:blipFill>
          <a:blip r:embed="rId2"/>
          <a:srcRect/>
          <a:stretch>
            <a:fillRect/>
          </a:stretch>
        </p:blipFill>
        <p:spPr bwMode="auto">
          <a:xfrm>
            <a:off x="0" y="1866900"/>
            <a:ext cx="9002994" cy="4191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0" y="0"/>
            <a:ext cx="8839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Advantages of the filter press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Because of its basic simplicity the filter press is versatile and may be used for a wide range of materials under varying operating conditions of cake thickness and pressure.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Maintenance cost is low.</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It provides a large filtering area on a small floor space and few additional associated units are needed.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Most joints are external and leakage is easily detected.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High pressure operation is usually possible.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It is equally suitable whether the cake or the liquid is the main product.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0" y="4305300"/>
            <a:ext cx="8839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Disadvantages of the filter press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It is intermittent in operation and continual dismantling is apt to cause high wear on the cloths.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Despite the improvements mentioned previously, it is fairly heavy on labor.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6698" y="3108960"/>
          <a:ext cx="8572505" cy="1097280"/>
        </p:xfrm>
        <a:graphic>
          <a:graphicData uri="http://schemas.openxmlformats.org/drawingml/2006/table">
            <a:tbl>
              <a:tblPr/>
              <a:tblGrid>
                <a:gridCol w="2339375"/>
                <a:gridCol w="1038855"/>
                <a:gridCol w="1038855"/>
                <a:gridCol w="1038855"/>
                <a:gridCol w="1038855"/>
                <a:gridCol w="1038855"/>
                <a:gridCol w="1038855"/>
              </a:tblGrid>
              <a:tr h="186055">
                <a:tc>
                  <a:txBody>
                    <a:bodyPr/>
                    <a:lstStyle/>
                    <a:p>
                      <a:pPr marL="0" marR="0" algn="just" rtl="0">
                        <a:spcBef>
                          <a:spcPts val="0"/>
                        </a:spcBef>
                        <a:spcAft>
                          <a:spcPts val="0"/>
                        </a:spcAft>
                      </a:pPr>
                      <a:r>
                        <a:rPr lang="en-US" sz="2400" dirty="0">
                          <a:solidFill>
                            <a:srgbClr val="000000"/>
                          </a:solidFill>
                          <a:latin typeface="Times New Roman"/>
                          <a:ea typeface="Calibri"/>
                          <a:cs typeface="Arial"/>
                        </a:rPr>
                        <a:t>Volume of filtrate collected (liter) </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19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31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41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dirty="0">
                          <a:solidFill>
                            <a:srgbClr val="000000"/>
                          </a:solidFill>
                          <a:latin typeface="Times New Roman"/>
                          <a:ea typeface="Calibri"/>
                          <a:cs typeface="Arial"/>
                        </a:rPr>
                        <a:t>49 </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56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63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330">
                <a:tc>
                  <a:txBody>
                    <a:bodyPr/>
                    <a:lstStyle/>
                    <a:p>
                      <a:pPr marL="0" marR="0" algn="just" rtl="0">
                        <a:spcBef>
                          <a:spcPts val="0"/>
                        </a:spcBef>
                        <a:spcAft>
                          <a:spcPts val="0"/>
                        </a:spcAft>
                      </a:pPr>
                      <a:r>
                        <a:rPr lang="en-US" sz="2400">
                          <a:solidFill>
                            <a:srgbClr val="000000"/>
                          </a:solidFill>
                          <a:latin typeface="Times New Roman"/>
                          <a:ea typeface="Calibri"/>
                          <a:cs typeface="Arial"/>
                        </a:rPr>
                        <a:t>Time (sec)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300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600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900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1200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1500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dirty="0">
                          <a:solidFill>
                            <a:srgbClr val="000000"/>
                          </a:solidFill>
                          <a:latin typeface="Times New Roman"/>
                          <a:ea typeface="Calibri"/>
                          <a:cs typeface="Arial"/>
                        </a:rPr>
                        <a:t>1800 </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3666" name="Rectangle 2"/>
          <p:cNvSpPr>
            <a:spLocks noChangeArrowheads="1"/>
          </p:cNvSpPr>
          <p:nvPr/>
        </p:nvSpPr>
        <p:spPr bwMode="auto">
          <a:xfrm>
            <a:off x="0" y="0"/>
            <a:ext cx="8915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Example 1</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laboratory leaf filter has an area of 0.1 m</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operates at a constant pressure drop of 400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kPa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produces the following results during a test on filtration of slurry: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Calculate the time required to collect 1.5 m</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filtrate during filtration of the same slurry at a constant pressure drop of 300 </a:t>
            </a: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kPa</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on a similar full-scale filter with and area of 2 m</a:t>
            </a:r>
            <a:r>
              <a:rPr kumimoji="0" lang="en-US" sz="2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1"/>
          <p:cNvPicPr>
            <a:picLocks noChangeAspect="1" noChangeArrowheads="1"/>
          </p:cNvPicPr>
          <p:nvPr/>
        </p:nvPicPr>
        <p:blipFill>
          <a:blip r:embed="rId2"/>
          <a:srcRect/>
          <a:stretch>
            <a:fillRect/>
          </a:stretch>
        </p:blipFill>
        <p:spPr bwMode="auto">
          <a:xfrm>
            <a:off x="190500" y="266700"/>
            <a:ext cx="7467600" cy="3571875"/>
          </a:xfrm>
          <a:prstGeom prst="rect">
            <a:avLst/>
          </a:prstGeom>
          <a:noFill/>
          <a:ln w="9525">
            <a:noFill/>
            <a:miter lim="800000"/>
            <a:headEnd/>
            <a:tailEnd/>
          </a:ln>
          <a:effectLst/>
        </p:spPr>
      </p:pic>
      <p:pic>
        <p:nvPicPr>
          <p:cNvPr id="112642" name="Picture 2"/>
          <p:cNvPicPr>
            <a:picLocks noChangeAspect="1" noChangeArrowheads="1"/>
          </p:cNvPicPr>
          <p:nvPr/>
        </p:nvPicPr>
        <p:blipFill>
          <a:blip r:embed="rId3"/>
          <a:srcRect/>
          <a:stretch>
            <a:fillRect/>
          </a:stretch>
        </p:blipFill>
        <p:spPr bwMode="auto">
          <a:xfrm>
            <a:off x="1104900" y="3962400"/>
            <a:ext cx="6362700" cy="26670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p:cNvPicPr>
            <a:picLocks noChangeAspect="1" noChangeArrowheads="1"/>
          </p:cNvPicPr>
          <p:nvPr/>
        </p:nvPicPr>
        <p:blipFill>
          <a:blip r:embed="rId3"/>
          <a:srcRect/>
          <a:stretch>
            <a:fillRect/>
          </a:stretch>
        </p:blipFill>
        <p:spPr bwMode="auto">
          <a:xfrm>
            <a:off x="0" y="0"/>
            <a:ext cx="7848600" cy="3810000"/>
          </a:xfrm>
          <a:prstGeom prst="rect">
            <a:avLst/>
          </a:prstGeom>
          <a:noFill/>
          <a:ln w="9525">
            <a:noFill/>
            <a:miter lim="800000"/>
            <a:headEnd/>
            <a:tailEnd/>
          </a:ln>
          <a:effectLst/>
        </p:spPr>
      </p:pic>
      <p:sp>
        <p:nvSpPr>
          <p:cNvPr id="11161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618" name="Object 2"/>
          <p:cNvGraphicFramePr>
            <a:graphicFrameLocks noChangeAspect="1"/>
          </p:cNvGraphicFramePr>
          <p:nvPr/>
        </p:nvGraphicFramePr>
        <p:xfrm>
          <a:off x="914400" y="4000500"/>
          <a:ext cx="3429000" cy="798534"/>
        </p:xfrm>
        <a:graphic>
          <a:graphicData uri="http://schemas.openxmlformats.org/presentationml/2006/ole">
            <mc:AlternateContent xmlns:mc="http://schemas.openxmlformats.org/markup-compatibility/2006">
              <mc:Choice xmlns:v="urn:schemas-microsoft-com:vml" Requires="v">
                <p:oleObj spid="_x0000_s111623" name="Equation" r:id="rId4" imgW="2082800" imgH="482600" progId="Equation.3">
                  <p:embed/>
                </p:oleObj>
              </mc:Choice>
              <mc:Fallback>
                <p:oleObj name="Equation" r:id="rId4" imgW="2082800" imgH="482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000500"/>
                        <a:ext cx="3429000" cy="7985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6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620" name="Object 4"/>
          <p:cNvGraphicFramePr>
            <a:graphicFrameLocks noChangeAspect="1"/>
          </p:cNvGraphicFramePr>
          <p:nvPr/>
        </p:nvGraphicFramePr>
        <p:xfrm>
          <a:off x="419100" y="5105400"/>
          <a:ext cx="7924800" cy="1028700"/>
        </p:xfrm>
        <a:graphic>
          <a:graphicData uri="http://schemas.openxmlformats.org/presentationml/2006/ole">
            <mc:AlternateContent xmlns:mc="http://schemas.openxmlformats.org/markup-compatibility/2006">
              <mc:Choice xmlns:v="urn:schemas-microsoft-com:vml" Requires="v">
                <p:oleObj spid="_x0000_s111624" name="Equation" r:id="rId6" imgW="3467100" imgH="495300" progId="Equation.3">
                  <p:embed/>
                </p:oleObj>
              </mc:Choice>
              <mc:Fallback>
                <p:oleObj name="Equation" r:id="rId6" imgW="3467100" imgH="4953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 y="5105400"/>
                        <a:ext cx="792480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62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622" name="Object 6"/>
          <p:cNvGraphicFramePr>
            <a:graphicFrameLocks noChangeAspect="1"/>
          </p:cNvGraphicFramePr>
          <p:nvPr/>
        </p:nvGraphicFramePr>
        <p:xfrm>
          <a:off x="1523999" y="6210300"/>
          <a:ext cx="2536825" cy="647700"/>
        </p:xfrm>
        <a:graphic>
          <a:graphicData uri="http://schemas.openxmlformats.org/presentationml/2006/ole">
            <mc:AlternateContent xmlns:mc="http://schemas.openxmlformats.org/markup-compatibility/2006">
              <mc:Choice xmlns:v="urn:schemas-microsoft-com:vml" Requires="v">
                <p:oleObj spid="_x0000_s111625" name="Equation" r:id="rId8" imgW="901309" imgH="228501" progId="Equation.3">
                  <p:embed/>
                </p:oleObj>
              </mc:Choice>
              <mc:Fallback>
                <p:oleObj name="Equation" r:id="rId8" imgW="901309" imgH="228501"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3999" y="6210300"/>
                        <a:ext cx="25368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598" y="3108960"/>
          <a:ext cx="8572502" cy="1097280"/>
        </p:xfrm>
        <a:graphic>
          <a:graphicData uri="http://schemas.openxmlformats.org/drawingml/2006/table">
            <a:tbl>
              <a:tblPr/>
              <a:tblGrid>
                <a:gridCol w="2845252"/>
                <a:gridCol w="1145450"/>
                <a:gridCol w="1145450"/>
                <a:gridCol w="1145450"/>
                <a:gridCol w="1145450"/>
                <a:gridCol w="1145450"/>
              </a:tblGrid>
              <a:tr h="185420">
                <a:tc>
                  <a:txBody>
                    <a:bodyPr/>
                    <a:lstStyle/>
                    <a:p>
                      <a:pPr marL="0" marR="0" algn="just" rtl="0">
                        <a:spcBef>
                          <a:spcPts val="0"/>
                        </a:spcBef>
                        <a:spcAft>
                          <a:spcPts val="0"/>
                        </a:spcAft>
                      </a:pPr>
                      <a:r>
                        <a:rPr lang="en-US" sz="2400" dirty="0">
                          <a:solidFill>
                            <a:srgbClr val="000000"/>
                          </a:solidFill>
                          <a:latin typeface="Times New Roman"/>
                          <a:ea typeface="Calibri"/>
                          <a:cs typeface="Arial"/>
                        </a:rPr>
                        <a:t>Volume of filtrate collected (</a:t>
                      </a:r>
                      <a:r>
                        <a:rPr lang="en-US" sz="2400" dirty="0" err="1">
                          <a:solidFill>
                            <a:srgbClr val="000000"/>
                          </a:solidFill>
                          <a:latin typeface="Times New Roman"/>
                          <a:ea typeface="Calibri"/>
                          <a:cs typeface="Arial"/>
                        </a:rPr>
                        <a:t>litre</a:t>
                      </a:r>
                      <a:r>
                        <a:rPr lang="en-US" sz="2400" dirty="0">
                          <a:solidFill>
                            <a:srgbClr val="000000"/>
                          </a:solidFill>
                          <a:latin typeface="Times New Roman"/>
                          <a:ea typeface="Calibri"/>
                          <a:cs typeface="Arial"/>
                        </a:rPr>
                        <a:t>) </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280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430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540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dirty="0">
                          <a:solidFill>
                            <a:srgbClr val="000000"/>
                          </a:solidFill>
                          <a:latin typeface="Times New Roman"/>
                          <a:ea typeface="Calibri"/>
                          <a:cs typeface="Arial"/>
                        </a:rPr>
                        <a:t>680 </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800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695">
                <a:tc>
                  <a:txBody>
                    <a:bodyPr/>
                    <a:lstStyle/>
                    <a:p>
                      <a:pPr marL="0" marR="0" algn="just" rtl="0">
                        <a:spcBef>
                          <a:spcPts val="0"/>
                        </a:spcBef>
                        <a:spcAft>
                          <a:spcPts val="0"/>
                        </a:spcAft>
                      </a:pPr>
                      <a:r>
                        <a:rPr lang="en-US" sz="2400">
                          <a:solidFill>
                            <a:srgbClr val="000000"/>
                          </a:solidFill>
                          <a:latin typeface="Times New Roman"/>
                          <a:ea typeface="Calibri"/>
                          <a:cs typeface="Arial"/>
                        </a:rPr>
                        <a:t>Time (min)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10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20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30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a:solidFill>
                            <a:srgbClr val="000000"/>
                          </a:solidFill>
                          <a:latin typeface="Times New Roman"/>
                          <a:ea typeface="Calibri"/>
                          <a:cs typeface="Arial"/>
                        </a:rPr>
                        <a:t>45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en-US" sz="2400" dirty="0">
                          <a:solidFill>
                            <a:srgbClr val="000000"/>
                          </a:solidFill>
                          <a:latin typeface="Times New Roman"/>
                          <a:ea typeface="Calibri"/>
                          <a:cs typeface="Arial"/>
                        </a:rPr>
                        <a:t>60 </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0593" name="Rectangle 1"/>
          <p:cNvSpPr>
            <a:spLocks noChangeArrowheads="1"/>
          </p:cNvSpPr>
          <p:nvPr/>
        </p:nvSpPr>
        <p:spPr bwMode="auto">
          <a:xfrm>
            <a:off x="0" y="0"/>
            <a:ext cx="88773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Example 2</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leaf filter has an area of 2 m</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operates at a constant pressure drop of 250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following results were obtained during a test with an incompressible cake: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Calculate: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The time required to collect 1200 liter of filtrate at a constant pressure drop of 400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kPa</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with the same feed slurry.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4" name="Rectangle 2"/>
          <p:cNvSpPr>
            <a:spLocks noChangeArrowheads="1"/>
          </p:cNvSpPr>
          <p:nvPr/>
        </p:nvSpPr>
        <p:spPr bwMode="auto">
          <a:xfrm>
            <a:off x="228600" y="4457700"/>
            <a:ext cx="81915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US" sz="2400" dirty="0" smtClean="0">
                <a:latin typeface="Times New Roman" pitchFamily="18" charset="0"/>
                <a:ea typeface="Calibri" pitchFamily="34" charset="0"/>
                <a:cs typeface="Times New Roman" pitchFamily="18" charset="0"/>
              </a:rPr>
              <a:t>(b)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Calculate the rate of passage of filtrate at the end of the filtration in part (a).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2400" dirty="0" smtClean="0">
                <a:solidFill>
                  <a:srgbClr val="000000"/>
                </a:solidFill>
                <a:latin typeface="Times New Roman" pitchFamily="18" charset="0"/>
                <a:ea typeface="Calibri" pitchFamily="34" charset="0"/>
                <a:cs typeface="Times New Roman" pitchFamily="18" charset="0"/>
              </a:rPr>
              <a:t>(c)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time required to wash the resulting filter cake with 500 liter of water (same properties as the filtrate) at a pressure drop of 200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kPa</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p:cNvPicPr>
            <a:picLocks noChangeAspect="1" noChangeArrowheads="1"/>
          </p:cNvPicPr>
          <p:nvPr/>
        </p:nvPicPr>
        <p:blipFill>
          <a:blip r:embed="rId2"/>
          <a:srcRect/>
          <a:stretch>
            <a:fillRect/>
          </a:stretch>
        </p:blipFill>
        <p:spPr bwMode="auto">
          <a:xfrm>
            <a:off x="0" y="228600"/>
            <a:ext cx="7162800" cy="3389049"/>
          </a:xfrm>
          <a:prstGeom prst="rect">
            <a:avLst/>
          </a:prstGeom>
          <a:noFill/>
          <a:ln w="9525">
            <a:noFill/>
            <a:miter lim="800000"/>
            <a:headEnd/>
            <a:tailEnd/>
          </a:ln>
          <a:effectLst/>
        </p:spPr>
      </p:pic>
      <p:pic>
        <p:nvPicPr>
          <p:cNvPr id="109570" name="Picture 2"/>
          <p:cNvPicPr>
            <a:picLocks noChangeAspect="1" noChangeArrowheads="1"/>
          </p:cNvPicPr>
          <p:nvPr/>
        </p:nvPicPr>
        <p:blipFill>
          <a:blip r:embed="rId3"/>
          <a:srcRect/>
          <a:stretch>
            <a:fillRect/>
          </a:stretch>
        </p:blipFill>
        <p:spPr bwMode="auto">
          <a:xfrm>
            <a:off x="381000" y="3581400"/>
            <a:ext cx="7734300" cy="3276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2514600" y="1485900"/>
            <a:ext cx="3899005" cy="1676400"/>
          </a:xfrm>
          <a:prstGeom prst="rect">
            <a:avLst/>
          </a:prstGeom>
          <a:noFill/>
        </p:spPr>
      </p:pic>
      <p:pic>
        <p:nvPicPr>
          <p:cNvPr id="58369" name="Picture 205"/>
          <p:cNvPicPr>
            <a:picLocks noChangeAspect="1" noChangeArrowheads="1"/>
          </p:cNvPicPr>
          <p:nvPr/>
        </p:nvPicPr>
        <p:blipFill>
          <a:blip r:embed="rId3"/>
          <a:srcRect/>
          <a:stretch>
            <a:fillRect/>
          </a:stretch>
        </p:blipFill>
        <p:spPr bwMode="auto">
          <a:xfrm>
            <a:off x="2133600" y="4229100"/>
            <a:ext cx="3810000" cy="2021851"/>
          </a:xfrm>
          <a:prstGeom prst="rect">
            <a:avLst/>
          </a:prstGeom>
          <a:noFill/>
        </p:spPr>
      </p:pic>
      <p:sp>
        <p:nvSpPr>
          <p:cNvPr id="583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2" name="Rectangle 4"/>
          <p:cNvSpPr>
            <a:spLocks noChangeArrowheads="1"/>
          </p:cNvSpPr>
          <p:nvPr/>
        </p:nvSpPr>
        <p:spPr bwMode="auto">
          <a:xfrm>
            <a:off x="457200" y="457200"/>
            <a:ext cx="75819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 algn="l"/>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Separation Process Mechanisms</a:t>
            </a:r>
          </a:p>
          <a:p>
            <a:pPr marL="0" marR="0" lvl="0" indent="0" algn="l" defTabSz="914400" rtl="0" eaLnBrk="1" fontAlgn="base" latinLnBrk="0" hangingPunct="1">
              <a:lnSpc>
                <a:spcPct val="100000"/>
              </a:lnSpc>
              <a:spcBef>
                <a:spcPct val="0"/>
              </a:spcBef>
              <a:spcAft>
                <a:spcPct val="0"/>
              </a:spcAft>
              <a:buClrTx/>
              <a:buSzTx/>
              <a:buFontTx/>
              <a:buNone/>
              <a:tabLst>
                <a:tab pos="5715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Phase creation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3" name="Rectangle 5"/>
          <p:cNvSpPr>
            <a:spLocks noChangeArrowheads="1"/>
          </p:cNvSpPr>
          <p:nvPr/>
        </p:nvSpPr>
        <p:spPr bwMode="auto">
          <a:xfrm>
            <a:off x="419100" y="3543300"/>
            <a:ext cx="289053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57150" algn="l"/>
                <a:tab pos="457200" algn="l"/>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Phase addition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1"/>
          <p:cNvPicPr>
            <a:picLocks noChangeAspect="1" noChangeArrowheads="1"/>
          </p:cNvPicPr>
          <p:nvPr/>
        </p:nvPicPr>
        <p:blipFill>
          <a:blip r:embed="rId2"/>
          <a:srcRect/>
          <a:stretch>
            <a:fillRect/>
          </a:stretch>
        </p:blipFill>
        <p:spPr bwMode="auto">
          <a:xfrm>
            <a:off x="228600" y="228600"/>
            <a:ext cx="4476750" cy="1419225"/>
          </a:xfrm>
          <a:prstGeom prst="rect">
            <a:avLst/>
          </a:prstGeom>
          <a:noFill/>
          <a:ln w="9525">
            <a:noFill/>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533400" y="1562100"/>
            <a:ext cx="7360878" cy="461010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1"/>
          <p:cNvPicPr>
            <a:picLocks noChangeAspect="1" noChangeArrowheads="1"/>
          </p:cNvPicPr>
          <p:nvPr/>
        </p:nvPicPr>
        <p:blipFill>
          <a:blip r:embed="rId2"/>
          <a:srcRect/>
          <a:stretch>
            <a:fillRect/>
          </a:stretch>
        </p:blipFill>
        <p:spPr bwMode="auto">
          <a:xfrm>
            <a:off x="495300" y="381000"/>
            <a:ext cx="7400925" cy="57531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0" y="0"/>
            <a:ext cx="8763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Ex. 3 Constant pressure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Filtration area 			=	0.01 m</a:t>
            </a:r>
            <a:r>
              <a:rPr kumimoji="0" lang="en-US" sz="20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Solution density			=	1,062 kg/m</a:t>
            </a:r>
            <a:r>
              <a:rPr kumimoji="0" lang="en-US" sz="20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endParaRPr kumimoji="0" lang="en-US" sz="105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Solution viscosity		=	1.6</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10</a:t>
            </a:r>
            <a:r>
              <a:rPr kumimoji="0" lang="en-US" sz="20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-3</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 </a:t>
            </a:r>
            <a:r>
              <a:rPr kumimoji="0" lang="en-US" sz="20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sym typeface="Symbol" pitchFamily="18" charset="2"/>
              </a:rPr>
              <a:t>Pa.s</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		</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endParaRPr kumimoji="0" lang="en-US" sz="105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Filtration pressure		=	200 </a:t>
            </a:r>
            <a:r>
              <a:rPr kumimoji="0" lang="en-US" sz="20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sym typeface="Symbol" pitchFamily="18" charset="2"/>
              </a:rPr>
              <a:t>kPa</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		             </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P</a:t>
            </a:r>
            <a:endParaRPr kumimoji="0" lang="en-US" sz="105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Solid concentration		=	3 kg/m</a:t>
            </a:r>
            <a:r>
              <a:rPr kumimoji="0" lang="en-US" sz="20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3		</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Cs</a:t>
            </a:r>
            <a:endParaRPr kumimoji="0" lang="en-US" sz="105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	Determine specific filter cake resistance and filter medium resistance</a:t>
            </a:r>
            <a:r>
              <a:rPr kumimoji="0" lang="en-GB"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 </a:t>
            </a:r>
          </a:p>
        </p:txBody>
      </p:sp>
      <p:graphicFrame>
        <p:nvGraphicFramePr>
          <p:cNvPr id="3" name="Table 2"/>
          <p:cNvGraphicFramePr>
            <a:graphicFrameLocks noGrp="1"/>
          </p:cNvGraphicFramePr>
          <p:nvPr/>
        </p:nvGraphicFramePr>
        <p:xfrm>
          <a:off x="419100" y="2857500"/>
          <a:ext cx="7848600" cy="1051560"/>
        </p:xfrm>
        <a:graphic>
          <a:graphicData uri="http://schemas.openxmlformats.org/drawingml/2006/table">
            <a:tbl>
              <a:tblPr/>
              <a:tblGrid>
                <a:gridCol w="1139028"/>
                <a:gridCol w="1118704"/>
                <a:gridCol w="1117820"/>
                <a:gridCol w="1117820"/>
                <a:gridCol w="1117820"/>
                <a:gridCol w="1118704"/>
                <a:gridCol w="1118704"/>
              </a:tblGrid>
              <a:tr h="0">
                <a:tc>
                  <a:txBody>
                    <a:bodyPr/>
                    <a:lstStyle/>
                    <a:p>
                      <a:pPr marL="0" marR="0" algn="l" rtl="0" fontAlgn="base">
                        <a:lnSpc>
                          <a:spcPct val="115000"/>
                        </a:lnSpc>
                        <a:spcBef>
                          <a:spcPts val="0"/>
                        </a:spcBef>
                        <a:spcAft>
                          <a:spcPts val="1000"/>
                        </a:spcAft>
                      </a:pPr>
                      <a:r>
                        <a:rPr lang="en-US" sz="1600" dirty="0">
                          <a:latin typeface="Book Antiqua"/>
                          <a:ea typeface="Calibri"/>
                          <a:cs typeface="Times New Roman"/>
                        </a:rPr>
                        <a:t>Time (sec)</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a:latin typeface="Book Antiqua"/>
                          <a:ea typeface="Calibri"/>
                          <a:cs typeface="Times New Roman"/>
                        </a:rPr>
                        <a:t>0</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a:latin typeface="Book Antiqua"/>
                          <a:ea typeface="Calibri"/>
                          <a:cs typeface="Times New Roman"/>
                        </a:rPr>
                        <a:t>14</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a:latin typeface="Book Antiqua"/>
                          <a:ea typeface="Calibri"/>
                          <a:cs typeface="Times New Roman"/>
                        </a:rPr>
                        <a:t>32</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a:latin typeface="Book Antiqua"/>
                          <a:ea typeface="Calibri"/>
                          <a:cs typeface="Times New Roman"/>
                        </a:rPr>
                        <a:t>55</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a:latin typeface="Book Antiqua"/>
                          <a:ea typeface="Calibri"/>
                          <a:cs typeface="Times New Roman"/>
                        </a:rPr>
                        <a:t>80</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a:latin typeface="Book Antiqua"/>
                          <a:ea typeface="Calibri"/>
                          <a:cs typeface="Times New Roman"/>
                        </a:rPr>
                        <a:t>107</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228600" marR="0" algn="l" rtl="0" fontAlgn="base">
                        <a:lnSpc>
                          <a:spcPct val="115000"/>
                        </a:lnSpc>
                        <a:spcBef>
                          <a:spcPts val="0"/>
                        </a:spcBef>
                        <a:spcAft>
                          <a:spcPts val="1000"/>
                        </a:spcAft>
                      </a:pPr>
                      <a:r>
                        <a:rPr lang="en-US" sz="1600" dirty="0">
                          <a:latin typeface="Book Antiqua"/>
                          <a:ea typeface="Calibri"/>
                          <a:cs typeface="Times New Roman"/>
                        </a:rPr>
                        <a:t>Volume (cm</a:t>
                      </a:r>
                      <a:r>
                        <a:rPr lang="en-US" sz="1600" baseline="30000" dirty="0">
                          <a:latin typeface="Book Antiqua"/>
                          <a:ea typeface="Calibri"/>
                          <a:cs typeface="Times New Roman"/>
                        </a:rPr>
                        <a:t>3</a:t>
                      </a:r>
                      <a:r>
                        <a:rPr lang="en-US" sz="1600" dirty="0">
                          <a:latin typeface="Book Antiqua"/>
                          <a:ea typeface="Calibri"/>
                          <a:cs typeface="Times New Roman"/>
                        </a:rPr>
                        <a:t>) </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a:latin typeface="Book Antiqua"/>
                          <a:ea typeface="Calibri"/>
                          <a:cs typeface="Times New Roman"/>
                        </a:rPr>
                        <a:t>0</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dirty="0">
                          <a:latin typeface="Book Antiqua"/>
                          <a:ea typeface="Calibri"/>
                          <a:cs typeface="Times New Roman"/>
                        </a:rPr>
                        <a:t>400</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a:latin typeface="Book Antiqua"/>
                          <a:ea typeface="Calibri"/>
                          <a:cs typeface="Times New Roman"/>
                        </a:rPr>
                        <a:t>800</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a:latin typeface="Book Antiqua"/>
                          <a:ea typeface="Calibri"/>
                          <a:cs typeface="Times New Roman"/>
                        </a:rPr>
                        <a:t>1200</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a:latin typeface="Book Antiqua"/>
                          <a:ea typeface="Calibri"/>
                          <a:cs typeface="Times New Roman"/>
                        </a:rPr>
                        <a:t>1600</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2800" dirty="0">
                          <a:latin typeface="Book Antiqua"/>
                          <a:ea typeface="Calibri"/>
                          <a:cs typeface="Times New Roman"/>
                        </a:rPr>
                        <a:t>2000</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0" y="4229100"/>
            <a:ext cx="9220794"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solution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Y = </a:t>
            </a:r>
            <a:r>
              <a:rPr kumimoji="0" lang="en-US" sz="28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aX</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 C, 	Y axis = </a:t>
            </a:r>
            <a:r>
              <a:rPr kumimoji="0" lang="en-US" sz="28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tA</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/V</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X axis = V/A,  Slope = </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Cs/2</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P,</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  Y intercept = </a:t>
            </a:r>
            <a:r>
              <a:rPr kumimoji="0" lang="en-US" sz="28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R</a:t>
            </a:r>
            <a:r>
              <a:rPr kumimoji="0" lang="en-US" sz="2800" b="0" i="0" u="none" strike="noStrike" cap="none" normalizeH="0" baseline="-30000" dirty="0" err="1" smtClean="0">
                <a:ln>
                  <a:noFill/>
                </a:ln>
                <a:solidFill>
                  <a:schemeClr val="tx1"/>
                </a:solidFill>
                <a:effectLst/>
                <a:latin typeface="Book Antiqua" pitchFamily="18" charset="0"/>
                <a:ea typeface="Calibri" pitchFamily="34" charset="0"/>
                <a:cs typeface="Times New Roman" pitchFamily="18" charset="0"/>
                <a:sym typeface="Symbol" pitchFamily="18" charset="2"/>
              </a:rPr>
              <a:t>m</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rPr>
              <a:t>/</a:t>
            </a:r>
            <a:r>
              <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P</a:t>
            </a:r>
            <a:endParaRPr kumimoji="0" lang="en-US" sz="28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sym typeface="Symbol" pitchFamily="18" charset="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210503"/>
          <a:ext cx="7543799" cy="2532698"/>
        </p:xfrm>
        <a:graphic>
          <a:graphicData uri="http://schemas.openxmlformats.org/drawingml/2006/table">
            <a:tbl>
              <a:tblPr/>
              <a:tblGrid>
                <a:gridCol w="1267358"/>
                <a:gridCol w="1629461"/>
                <a:gridCol w="1991562"/>
                <a:gridCol w="1327709"/>
                <a:gridCol w="1327709"/>
              </a:tblGrid>
              <a:tr h="495300">
                <a:tc>
                  <a:txBody>
                    <a:bodyPr/>
                    <a:lstStyle/>
                    <a:p>
                      <a:pPr marL="228600" marR="0" algn="l" rtl="0" fontAlgn="base">
                        <a:lnSpc>
                          <a:spcPct val="115000"/>
                        </a:lnSpc>
                        <a:spcBef>
                          <a:spcPts val="0"/>
                        </a:spcBef>
                        <a:spcAft>
                          <a:spcPts val="1000"/>
                        </a:spcAft>
                      </a:pPr>
                      <a:r>
                        <a:rPr lang="en-US" sz="1400" b="1" dirty="0" smtClean="0">
                          <a:latin typeface="Book Antiqua"/>
                          <a:ea typeface="Calibri"/>
                          <a:cs typeface="Times New Roman"/>
                        </a:rPr>
                        <a:t>Time (sec) </a:t>
                      </a:r>
                      <a:endParaRPr lang="en-US" sz="1100" b="1" dirty="0">
                        <a:latin typeface="Calibri"/>
                        <a:ea typeface="Calibri"/>
                        <a:cs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Volume (cm</a:t>
                      </a:r>
                      <a:r>
                        <a:rPr lang="en-US" sz="1400" b="1" baseline="30000">
                          <a:latin typeface="Book Antiqua"/>
                          <a:ea typeface="Calibri"/>
                          <a:cs typeface="Times New Roman"/>
                        </a:rPr>
                        <a:t>3</a:t>
                      </a:r>
                      <a:r>
                        <a:rPr lang="en-US" sz="1400" b="1">
                          <a:latin typeface="Book Antiqua"/>
                          <a:ea typeface="Calibri"/>
                          <a:cs typeface="Times New Roman"/>
                        </a:rPr>
                        <a:t>) </a:t>
                      </a:r>
                      <a:endParaRPr lang="en-US" sz="1100" b="1">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Volume (m</a:t>
                      </a:r>
                      <a:r>
                        <a:rPr lang="en-US" sz="1400" b="1" baseline="30000" dirty="0">
                          <a:latin typeface="Book Antiqua"/>
                          <a:ea typeface="Calibri"/>
                          <a:cs typeface="Times New Roman"/>
                        </a:rPr>
                        <a:t>3</a:t>
                      </a:r>
                      <a:r>
                        <a:rPr lang="en-US" sz="1400" b="1" dirty="0">
                          <a:latin typeface="Book Antiqua"/>
                          <a:ea typeface="Calibri"/>
                          <a:cs typeface="Times New Roman"/>
                        </a:rPr>
                        <a:t>)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err="1">
                          <a:latin typeface="Book Antiqua"/>
                          <a:ea typeface="Calibri"/>
                          <a:cs typeface="Times New Roman"/>
                        </a:rPr>
                        <a:t>tA</a:t>
                      </a:r>
                      <a:r>
                        <a:rPr lang="en-US" sz="1400" b="1" dirty="0">
                          <a:latin typeface="Book Antiqua"/>
                          <a:ea typeface="Calibri"/>
                          <a:cs typeface="Times New Roman"/>
                        </a:rPr>
                        <a:t>/V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V/A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0 </a:t>
                      </a:r>
                      <a:endParaRPr lang="en-US" sz="1100" b="1">
                        <a:latin typeface="Calibri"/>
                        <a:ea typeface="Calibri"/>
                        <a:cs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0 </a:t>
                      </a:r>
                      <a:endParaRPr lang="en-US" sz="1100" b="1">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0 </a:t>
                      </a:r>
                      <a:endParaRPr lang="en-US" sz="1100" b="1">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0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0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14 </a:t>
                      </a:r>
                      <a:endParaRPr lang="en-US" sz="1100" b="1">
                        <a:latin typeface="Calibri"/>
                        <a:ea typeface="Calibri"/>
                        <a:cs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400 </a:t>
                      </a:r>
                      <a:endParaRPr lang="en-US" sz="1100" b="1">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0.0004 </a:t>
                      </a:r>
                      <a:endParaRPr lang="en-US" sz="1100" b="1">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350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0.04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802">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32 </a:t>
                      </a:r>
                      <a:endParaRPr lang="en-US" sz="1100" b="1">
                        <a:latin typeface="Calibri"/>
                        <a:ea typeface="Calibri"/>
                        <a:cs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800 </a:t>
                      </a:r>
                      <a:endParaRPr lang="en-US" sz="1100" b="1">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0.0008 </a:t>
                      </a:r>
                      <a:endParaRPr lang="en-US" sz="1100" b="1">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400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0.08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55 </a:t>
                      </a:r>
                      <a:endParaRPr lang="en-US" sz="1100" b="1">
                        <a:latin typeface="Calibri"/>
                        <a:ea typeface="Calibri"/>
                        <a:cs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1200 </a:t>
                      </a:r>
                      <a:endParaRPr lang="en-US" sz="1100" b="1">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0.0012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458.33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0.12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80 </a:t>
                      </a:r>
                      <a:endParaRPr lang="en-US" sz="1100" b="1">
                        <a:latin typeface="Calibri"/>
                        <a:ea typeface="Calibri"/>
                        <a:cs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1600 </a:t>
                      </a:r>
                      <a:endParaRPr lang="en-US" sz="1100" b="1">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0.0016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500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0.16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107 </a:t>
                      </a:r>
                      <a:endParaRPr lang="en-US" sz="1100" b="1">
                        <a:latin typeface="Calibri"/>
                        <a:ea typeface="Calibri"/>
                        <a:cs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2000 </a:t>
                      </a:r>
                      <a:endParaRPr lang="en-US" sz="1100" b="1">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a:latin typeface="Book Antiqua"/>
                          <a:ea typeface="Calibri"/>
                          <a:cs typeface="Times New Roman"/>
                        </a:rPr>
                        <a:t>0.0020 </a:t>
                      </a:r>
                      <a:endParaRPr lang="en-US" sz="1100" b="1">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535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400" b="1" dirty="0">
                          <a:latin typeface="Book Antiqua"/>
                          <a:ea typeface="Calibri"/>
                          <a:cs typeface="Times New Roman"/>
                        </a:rPr>
                        <a:t>0.20 </a:t>
                      </a:r>
                      <a:endParaRPr lang="en-US" sz="1100" b="1" dirty="0">
                        <a:latin typeface="Calibri"/>
                        <a:ea typeface="Calibri"/>
                        <a:cs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5" name="Picture 4"/>
          <p:cNvPicPr/>
          <p:nvPr/>
        </p:nvPicPr>
        <p:blipFill>
          <a:blip r:embed="rId2"/>
          <a:srcRect/>
          <a:stretch>
            <a:fillRect/>
          </a:stretch>
        </p:blipFill>
        <p:spPr bwMode="auto">
          <a:xfrm>
            <a:off x="1181100" y="2895600"/>
            <a:ext cx="6553200" cy="39624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5737" y="3557587"/>
            <a:ext cx="9144000" cy="0"/>
          </a:xfrm>
          <a:prstGeom prst="rect">
            <a:avLst/>
          </a:prstGeom>
          <a:noFill/>
          <a:ln w="9525">
            <a:noFill/>
            <a:miter lim="800000"/>
            <a:headEnd/>
            <a:tailEnd/>
          </a:ln>
        </p:spPr>
        <p:txBody>
          <a:bodyPr wrap="none" anchor="ctr">
            <a:spAutoFit/>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endParaRPr lang="en-US"/>
          </a:p>
        </p:txBody>
      </p:sp>
      <p:pic>
        <p:nvPicPr>
          <p:cNvPr id="3" name="Object 2"/>
          <p:cNvPicPr>
            <a:picLocks noChangeAspect="1" noChangeArrowheads="1"/>
          </p:cNvPicPr>
          <p:nvPr/>
        </p:nvPicPr>
        <p:blipFill>
          <a:blip r:embed="rId2"/>
          <a:srcRect/>
          <a:stretch>
            <a:fillRect/>
          </a:stretch>
        </p:blipFill>
        <p:spPr bwMode="auto">
          <a:xfrm>
            <a:off x="1289050" y="1085850"/>
            <a:ext cx="6562725" cy="2292350"/>
          </a:xfrm>
          <a:prstGeom prst="rect">
            <a:avLst/>
          </a:prstGeom>
          <a:noFill/>
        </p:spPr>
      </p:pic>
      <p:sp>
        <p:nvSpPr>
          <p:cNvPr id="4" name="Rectangle 3"/>
          <p:cNvSpPr>
            <a:spLocks noChangeArrowheads="1"/>
          </p:cNvSpPr>
          <p:nvPr/>
        </p:nvSpPr>
        <p:spPr bwMode="auto">
          <a:xfrm>
            <a:off x="185737" y="3571875"/>
            <a:ext cx="9144000" cy="0"/>
          </a:xfrm>
          <a:prstGeom prst="rect">
            <a:avLst/>
          </a:prstGeom>
          <a:noFill/>
          <a:ln w="9525">
            <a:noFill/>
            <a:miter lim="800000"/>
            <a:headEnd/>
            <a:tailEnd/>
          </a:ln>
        </p:spPr>
        <p:txBody>
          <a:bodyPr wrap="none" anchor="ctr">
            <a:spAutoFit/>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endParaRPr lang="en-US"/>
          </a:p>
        </p:txBody>
      </p:sp>
      <p:pic>
        <p:nvPicPr>
          <p:cNvPr id="5" name="Object 3"/>
          <p:cNvPicPr>
            <a:picLocks noChangeAspect="1" noChangeArrowheads="1"/>
          </p:cNvPicPr>
          <p:nvPr/>
        </p:nvPicPr>
        <p:blipFill>
          <a:blip r:embed="rId3"/>
          <a:srcRect/>
          <a:stretch>
            <a:fillRect/>
          </a:stretch>
        </p:blipFill>
        <p:spPr bwMode="auto">
          <a:xfrm>
            <a:off x="2309812" y="3605212"/>
            <a:ext cx="5545138" cy="2166938"/>
          </a:xfrm>
          <a:prstGeom prst="rect">
            <a:avLst/>
          </a:prstGeom>
          <a:noFill/>
        </p:spPr>
      </p:pic>
      <p:sp>
        <p:nvSpPr>
          <p:cNvPr id="6" name="Line 6"/>
          <p:cNvSpPr>
            <a:spLocks noChangeShapeType="1"/>
          </p:cNvSpPr>
          <p:nvPr/>
        </p:nvSpPr>
        <p:spPr bwMode="auto">
          <a:xfrm>
            <a:off x="2020887" y="3462337"/>
            <a:ext cx="6048375" cy="0"/>
          </a:xfrm>
          <a:prstGeom prst="line">
            <a:avLst/>
          </a:prstGeom>
          <a:noFill/>
          <a:ln w="28575">
            <a:solidFill>
              <a:srgbClr val="00FF00"/>
            </a:solidFill>
            <a:prstDash val="dashDot"/>
            <a:round/>
            <a:headEnd/>
            <a:tailEnd/>
          </a:ln>
        </p:spPr>
        <p:txBody>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endParaRPr lang="en-US"/>
          </a:p>
        </p:txBody>
      </p:sp>
      <p:sp>
        <p:nvSpPr>
          <p:cNvPr id="7" name="Line 7"/>
          <p:cNvSpPr>
            <a:spLocks noChangeShapeType="1"/>
          </p:cNvSpPr>
          <p:nvPr/>
        </p:nvSpPr>
        <p:spPr bwMode="auto">
          <a:xfrm>
            <a:off x="2022475" y="5910262"/>
            <a:ext cx="6048375" cy="0"/>
          </a:xfrm>
          <a:prstGeom prst="line">
            <a:avLst/>
          </a:prstGeom>
          <a:noFill/>
          <a:ln w="28575">
            <a:solidFill>
              <a:srgbClr val="00FF00"/>
            </a:solidFill>
            <a:prstDash val="dashDot"/>
            <a:round/>
            <a:headEnd/>
            <a:tailEnd/>
          </a:ln>
        </p:spPr>
        <p:txBody>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0" y="0"/>
            <a:ext cx="88773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sng"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Ex. 4 Constant rate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 slurry containing 25.7 kg dry solids/m</a:t>
            </a:r>
            <a:r>
              <a:rPr kumimoji="0" lang="en-US" sz="36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3</a:t>
            </a:r>
            <a:r>
              <a:rPr kumimoji="0" lang="en-US" sz="3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of filtrate across the filter medium area 2.15 m</a:t>
            </a:r>
            <a:r>
              <a:rPr kumimoji="0" lang="en-US" sz="36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2</a:t>
            </a:r>
            <a:r>
              <a:rPr kumimoji="0" lang="en-US" sz="3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 constant rate of 0.00118 m</a:t>
            </a:r>
            <a:r>
              <a:rPr kumimoji="0" lang="en-US" sz="36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3</a:t>
            </a:r>
            <a:r>
              <a:rPr kumimoji="0" lang="en-US" sz="3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/s. If the pressure drop was observed 4,000 and 8,500 Pa after 150 and 450 seconds of filtration, respectively. The viscosity of filtrate was 0.001 </a:t>
            </a:r>
            <a:r>
              <a:rPr kumimoji="0" lang="en-US" sz="36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Pa.s</a:t>
            </a:r>
            <a:r>
              <a:rPr kumimoji="0" lang="en-US" sz="3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Determine the specific cake resistance and filter medium resistance.</a:t>
            </a:r>
            <a:r>
              <a:rPr kumimoji="0" lang="en-GB" sz="36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 </a:t>
            </a:r>
            <a:endParaRPr kumimoji="0" lang="en-GB"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65956" y="3788569"/>
            <a:ext cx="3313112" cy="2449512"/>
          </a:xfrm>
          <a:prstGeom prst="rect">
            <a:avLst/>
          </a:prstGeom>
          <a:noFill/>
          <a:ln w="28575">
            <a:solidFill>
              <a:srgbClr val="FFFF00"/>
            </a:solidFill>
            <a:miter lim="800000"/>
            <a:headEnd/>
            <a:tailEnd/>
          </a:ln>
        </p:spPr>
        <p:txBody>
          <a:bodyPr wrap="none" anchor="ct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endParaRPr lang="en-US"/>
          </a:p>
        </p:txBody>
      </p:sp>
      <p:pic>
        <p:nvPicPr>
          <p:cNvPr id="3" name="Object 2"/>
          <p:cNvPicPr>
            <a:picLocks noChangeAspect="1" noChangeArrowheads="1"/>
          </p:cNvPicPr>
          <p:nvPr/>
        </p:nvPicPr>
        <p:blipFill>
          <a:blip r:embed="rId2"/>
          <a:srcRect/>
          <a:stretch>
            <a:fillRect/>
          </a:stretch>
        </p:blipFill>
        <p:spPr bwMode="auto">
          <a:xfrm>
            <a:off x="4529931" y="889794"/>
            <a:ext cx="3535362" cy="5194300"/>
          </a:xfrm>
          <a:prstGeom prst="rect">
            <a:avLst/>
          </a:prstGeom>
          <a:noFill/>
          <a:ln w="9525">
            <a:noFill/>
            <a:miter lim="800000"/>
            <a:headEnd/>
            <a:tailEnd/>
          </a:ln>
        </p:spPr>
      </p:pic>
      <p:grpSp>
        <p:nvGrpSpPr>
          <p:cNvPr id="4" name="กลุ่ม 15"/>
          <p:cNvGrpSpPr>
            <a:grpSpLocks/>
          </p:cNvGrpSpPr>
          <p:nvPr/>
        </p:nvGrpSpPr>
        <p:grpSpPr bwMode="auto">
          <a:xfrm>
            <a:off x="269083" y="1072356"/>
            <a:ext cx="4357718" cy="2435225"/>
            <a:chOff x="214282" y="1000108"/>
            <a:chExt cx="4357718" cy="2435242"/>
          </a:xfrm>
        </p:grpSpPr>
        <p:sp>
          <p:nvSpPr>
            <p:cNvPr id="11" name="Line 5"/>
            <p:cNvSpPr>
              <a:spLocks noChangeShapeType="1"/>
            </p:cNvSpPr>
            <p:nvPr/>
          </p:nvSpPr>
          <p:spPr bwMode="auto">
            <a:xfrm flipV="1">
              <a:off x="1116013" y="1341438"/>
              <a:ext cx="0" cy="1943100"/>
            </a:xfrm>
            <a:prstGeom prst="line">
              <a:avLst/>
            </a:prstGeom>
            <a:noFill/>
            <a:ln w="57150">
              <a:solidFill>
                <a:schemeClr val="tx1"/>
              </a:solidFill>
              <a:round/>
              <a:headEnd/>
              <a:tailEnd type="triangle" w="med" len="med"/>
            </a:ln>
          </p:spPr>
          <p:txBody>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endParaRPr lang="en-US"/>
            </a:p>
          </p:txBody>
        </p:sp>
        <p:sp>
          <p:nvSpPr>
            <p:cNvPr id="12" name="Line 6"/>
            <p:cNvSpPr>
              <a:spLocks noChangeShapeType="1"/>
            </p:cNvSpPr>
            <p:nvPr/>
          </p:nvSpPr>
          <p:spPr bwMode="auto">
            <a:xfrm>
              <a:off x="1085850" y="3284538"/>
              <a:ext cx="2303463" cy="0"/>
            </a:xfrm>
            <a:prstGeom prst="line">
              <a:avLst/>
            </a:prstGeom>
            <a:noFill/>
            <a:ln w="57150">
              <a:solidFill>
                <a:schemeClr val="tx1"/>
              </a:solidFill>
              <a:round/>
              <a:headEnd/>
              <a:tailEnd type="triangle" w="med" len="med"/>
            </a:ln>
          </p:spPr>
          <p:txBody>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endParaRPr lang="en-US"/>
            </a:p>
          </p:txBody>
        </p:sp>
        <p:sp>
          <p:nvSpPr>
            <p:cNvPr id="13" name="Line 7"/>
            <p:cNvSpPr>
              <a:spLocks noChangeShapeType="1"/>
            </p:cNvSpPr>
            <p:nvPr/>
          </p:nvSpPr>
          <p:spPr bwMode="auto">
            <a:xfrm flipV="1">
              <a:off x="1114425" y="1628775"/>
              <a:ext cx="1657350" cy="1008063"/>
            </a:xfrm>
            <a:prstGeom prst="line">
              <a:avLst/>
            </a:prstGeom>
            <a:noFill/>
            <a:ln w="38100">
              <a:solidFill>
                <a:srgbClr val="0000FF"/>
              </a:solidFill>
              <a:round/>
              <a:headEnd/>
              <a:tailEnd/>
            </a:ln>
          </p:spPr>
          <p:txBody>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endParaRPr lang="en-US"/>
            </a:p>
          </p:txBody>
        </p:sp>
        <p:sp>
          <p:nvSpPr>
            <p:cNvPr id="14" name="Text Box 8"/>
            <p:cNvSpPr txBox="1">
              <a:spLocks noChangeArrowheads="1"/>
            </p:cNvSpPr>
            <p:nvPr/>
          </p:nvSpPr>
          <p:spPr bwMode="auto">
            <a:xfrm>
              <a:off x="214282" y="1000108"/>
              <a:ext cx="1079500" cy="366712"/>
            </a:xfrm>
            <a:prstGeom prst="rect">
              <a:avLst/>
            </a:prstGeom>
            <a:noFill/>
            <a:ln w="9525">
              <a:noFill/>
              <a:miter lim="800000"/>
              <a:headEnd/>
              <a:tailEnd/>
            </a:ln>
          </p:spPr>
          <p:txBody>
            <a:bodyPr>
              <a:spAutoFit/>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pPr algn="ctr">
                <a:spcBef>
                  <a:spcPct val="50000"/>
                </a:spcBef>
              </a:pPr>
              <a:r>
                <a:rPr lang="en-GB">
                  <a:latin typeface="Arial" pitchFamily="34" charset="0"/>
                  <a:sym typeface="Symbol" pitchFamily="18" charset="2"/>
                </a:rPr>
                <a:t>P (Pa)</a:t>
              </a:r>
            </a:p>
          </p:txBody>
        </p:sp>
        <p:sp>
          <p:nvSpPr>
            <p:cNvPr id="15" name="Text Box 9"/>
            <p:cNvSpPr txBox="1">
              <a:spLocks noChangeArrowheads="1"/>
            </p:cNvSpPr>
            <p:nvPr/>
          </p:nvSpPr>
          <p:spPr bwMode="auto">
            <a:xfrm>
              <a:off x="3492500" y="3068638"/>
              <a:ext cx="1079500" cy="366712"/>
            </a:xfrm>
            <a:prstGeom prst="rect">
              <a:avLst/>
            </a:prstGeom>
            <a:noFill/>
            <a:ln w="9525">
              <a:noFill/>
              <a:miter lim="800000"/>
              <a:headEnd/>
              <a:tailEnd/>
            </a:ln>
          </p:spPr>
          <p:txBody>
            <a:bodyPr>
              <a:spAutoFit/>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pPr algn="ctr">
                <a:spcBef>
                  <a:spcPct val="50000"/>
                </a:spcBef>
              </a:pPr>
              <a:r>
                <a:rPr lang="en-US">
                  <a:latin typeface="Arial" pitchFamily="34" charset="0"/>
                  <a:sym typeface="Symbol" pitchFamily="18" charset="2"/>
                </a:rPr>
                <a:t>t (sec)</a:t>
              </a:r>
              <a:endParaRPr lang="en-GB">
                <a:latin typeface="Arial" pitchFamily="34" charset="0"/>
                <a:sym typeface="Symbol" pitchFamily="18" charset="2"/>
              </a:endParaRPr>
            </a:p>
          </p:txBody>
        </p:sp>
      </p:grpSp>
      <p:sp>
        <p:nvSpPr>
          <p:cNvPr id="5" name="Rectangle 4"/>
          <p:cNvSpPr>
            <a:spLocks noChangeArrowheads="1"/>
          </p:cNvSpPr>
          <p:nvPr/>
        </p:nvSpPr>
        <p:spPr bwMode="auto">
          <a:xfrm>
            <a:off x="54768" y="3044031"/>
            <a:ext cx="9144000" cy="0"/>
          </a:xfrm>
          <a:prstGeom prst="rect">
            <a:avLst/>
          </a:prstGeom>
          <a:noFill/>
          <a:ln w="9525">
            <a:noFill/>
            <a:miter lim="800000"/>
            <a:headEnd/>
            <a:tailEnd/>
          </a:ln>
        </p:spPr>
        <p:txBody>
          <a:bodyPr wrap="none" anchor="ctr">
            <a:spAutoFit/>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endParaRPr lang="en-US"/>
          </a:p>
        </p:txBody>
      </p:sp>
      <p:pic>
        <p:nvPicPr>
          <p:cNvPr id="6" name="Object 3"/>
          <p:cNvPicPr>
            <a:picLocks noChangeAspect="1" noChangeArrowheads="1"/>
          </p:cNvPicPr>
          <p:nvPr/>
        </p:nvPicPr>
        <p:blipFill>
          <a:blip r:embed="rId3"/>
          <a:srcRect/>
          <a:stretch>
            <a:fillRect/>
          </a:stretch>
        </p:blipFill>
        <p:spPr bwMode="auto">
          <a:xfrm>
            <a:off x="943768" y="4077494"/>
            <a:ext cx="2760663" cy="1695450"/>
          </a:xfrm>
          <a:prstGeom prst="rect">
            <a:avLst/>
          </a:prstGeom>
          <a:noFill/>
        </p:spPr>
      </p:pic>
      <p:sp>
        <p:nvSpPr>
          <p:cNvPr id="7" name="Text Box 12"/>
          <p:cNvSpPr txBox="1">
            <a:spLocks noChangeArrowheads="1"/>
          </p:cNvSpPr>
          <p:nvPr/>
        </p:nvSpPr>
        <p:spPr bwMode="auto">
          <a:xfrm>
            <a:off x="8115300" y="1028700"/>
            <a:ext cx="792162" cy="366712"/>
          </a:xfrm>
          <a:prstGeom prst="rect">
            <a:avLst/>
          </a:prstGeom>
          <a:noFill/>
          <a:ln w="9525">
            <a:noFill/>
            <a:miter lim="800000"/>
            <a:headEnd/>
            <a:tailEnd/>
          </a:ln>
        </p:spPr>
        <p:txBody>
          <a:bodyPr>
            <a:spAutoFit/>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pPr algn="ctr">
              <a:spcBef>
                <a:spcPct val="50000"/>
              </a:spcBef>
            </a:pPr>
            <a:r>
              <a:rPr lang="en-US" b="1" dirty="0">
                <a:latin typeface="Arial" pitchFamily="34" charset="0"/>
              </a:rPr>
              <a:t>(1)</a:t>
            </a:r>
            <a:endParaRPr lang="en-GB" b="1" dirty="0">
              <a:latin typeface="Arial" pitchFamily="34" charset="0"/>
            </a:endParaRPr>
          </a:p>
        </p:txBody>
      </p:sp>
      <p:sp>
        <p:nvSpPr>
          <p:cNvPr id="8" name="Text Box 13"/>
          <p:cNvSpPr txBox="1">
            <a:spLocks noChangeArrowheads="1"/>
          </p:cNvSpPr>
          <p:nvPr/>
        </p:nvSpPr>
        <p:spPr bwMode="auto">
          <a:xfrm>
            <a:off x="8082756" y="3278981"/>
            <a:ext cx="792162" cy="366713"/>
          </a:xfrm>
          <a:prstGeom prst="rect">
            <a:avLst/>
          </a:prstGeom>
          <a:noFill/>
          <a:ln w="9525">
            <a:noFill/>
            <a:miter lim="800000"/>
            <a:headEnd/>
            <a:tailEnd/>
          </a:ln>
        </p:spPr>
        <p:txBody>
          <a:bodyPr>
            <a:spAutoFit/>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pPr algn="ctr">
              <a:spcBef>
                <a:spcPct val="50000"/>
              </a:spcBef>
            </a:pPr>
            <a:r>
              <a:rPr lang="en-US" b="1">
                <a:latin typeface="Arial" pitchFamily="34" charset="0"/>
              </a:rPr>
              <a:t>(2)</a:t>
            </a:r>
            <a:endParaRPr lang="en-GB" b="1">
              <a:latin typeface="Arial" pitchFamily="34" charset="0"/>
            </a:endParaRPr>
          </a:p>
        </p:txBody>
      </p:sp>
      <p:sp>
        <p:nvSpPr>
          <p:cNvPr id="9" name="Text Box 14"/>
          <p:cNvSpPr txBox="1">
            <a:spLocks noChangeArrowheads="1"/>
          </p:cNvSpPr>
          <p:nvPr/>
        </p:nvSpPr>
        <p:spPr bwMode="auto">
          <a:xfrm>
            <a:off x="8153400" y="5562600"/>
            <a:ext cx="792162" cy="366712"/>
          </a:xfrm>
          <a:prstGeom prst="rect">
            <a:avLst/>
          </a:prstGeom>
          <a:noFill/>
          <a:ln w="9525">
            <a:noFill/>
            <a:miter lim="800000"/>
            <a:headEnd/>
            <a:tailEnd/>
          </a:ln>
        </p:spPr>
        <p:txBody>
          <a:bodyPr>
            <a:spAutoFit/>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pPr algn="ctr">
              <a:spcBef>
                <a:spcPct val="50000"/>
              </a:spcBef>
            </a:pPr>
            <a:r>
              <a:rPr lang="en-US" b="1" dirty="0">
                <a:latin typeface="Arial" pitchFamily="34" charset="0"/>
              </a:rPr>
              <a:t>(4)</a:t>
            </a:r>
            <a:endParaRPr lang="en-GB" b="1" dirty="0">
              <a:latin typeface="Arial" pitchFamily="34" charset="0"/>
            </a:endParaRPr>
          </a:p>
        </p:txBody>
      </p:sp>
      <p:sp>
        <p:nvSpPr>
          <p:cNvPr id="10" name="Text Box 15"/>
          <p:cNvSpPr txBox="1">
            <a:spLocks noChangeArrowheads="1"/>
          </p:cNvSpPr>
          <p:nvPr/>
        </p:nvSpPr>
        <p:spPr bwMode="auto">
          <a:xfrm>
            <a:off x="8082756" y="4437856"/>
            <a:ext cx="792162" cy="366713"/>
          </a:xfrm>
          <a:prstGeom prst="rect">
            <a:avLst/>
          </a:prstGeom>
          <a:noFill/>
          <a:ln w="9525">
            <a:noFill/>
            <a:miter lim="800000"/>
            <a:headEnd/>
            <a:tailEnd/>
          </a:ln>
        </p:spPr>
        <p:txBody>
          <a:bodyPr>
            <a:spAutoFit/>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pPr algn="ctr">
              <a:spcBef>
                <a:spcPct val="50000"/>
              </a:spcBef>
            </a:pPr>
            <a:r>
              <a:rPr lang="en-US" b="1">
                <a:latin typeface="Arial" pitchFamily="34" charset="0"/>
              </a:rPr>
              <a:t>(3)</a:t>
            </a:r>
            <a:endParaRPr lang="en-GB" b="1">
              <a:latin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28700" y="266700"/>
          <a:ext cx="4982210" cy="1104900"/>
        </p:xfrm>
        <a:graphic>
          <a:graphicData uri="http://schemas.openxmlformats.org/drawingml/2006/table">
            <a:tbl>
              <a:tblPr/>
              <a:tblGrid>
                <a:gridCol w="2491105"/>
                <a:gridCol w="2491105"/>
              </a:tblGrid>
              <a:tr h="368300">
                <a:tc>
                  <a:txBody>
                    <a:bodyPr/>
                    <a:lstStyle/>
                    <a:p>
                      <a:pPr marL="228600" marR="0" algn="l" rtl="0" fontAlgn="base">
                        <a:lnSpc>
                          <a:spcPct val="115000"/>
                        </a:lnSpc>
                        <a:spcBef>
                          <a:spcPts val="0"/>
                        </a:spcBef>
                        <a:spcAft>
                          <a:spcPts val="1000"/>
                        </a:spcAft>
                      </a:pPr>
                      <a:r>
                        <a:rPr lang="en-GB" sz="1600" b="1" dirty="0">
                          <a:latin typeface="Book Antiqua"/>
                          <a:ea typeface="Calibri"/>
                          <a:cs typeface="Times New Roman"/>
                          <a:sym typeface="Symbol"/>
                        </a:rPr>
                        <a:t></a:t>
                      </a:r>
                      <a:r>
                        <a:rPr lang="en-GB" sz="1600" b="1" dirty="0">
                          <a:latin typeface="Book Antiqua"/>
                          <a:ea typeface="Calibri"/>
                          <a:cs typeface="Times New Roman"/>
                        </a:rPr>
                        <a:t>P (Pa)</a:t>
                      </a:r>
                      <a:endParaRPr lang="en-US" sz="1200" b="1" dirty="0">
                        <a:latin typeface="Calibri"/>
                        <a:ea typeface="Calibri"/>
                        <a:cs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600" b="1">
                          <a:latin typeface="Book Antiqua"/>
                          <a:ea typeface="Calibri"/>
                          <a:cs typeface="Times New Roman"/>
                        </a:rPr>
                        <a:t>t (sec) </a:t>
                      </a:r>
                      <a:endParaRPr lang="en-US" sz="1200" b="1">
                        <a:latin typeface="Calibri"/>
                        <a:ea typeface="Calibri"/>
                        <a:cs typeface="Aria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a:txBody>
                    <a:bodyPr/>
                    <a:lstStyle/>
                    <a:p>
                      <a:pPr marL="228600" marR="0" algn="l" rtl="0" fontAlgn="base">
                        <a:lnSpc>
                          <a:spcPct val="115000"/>
                        </a:lnSpc>
                        <a:spcBef>
                          <a:spcPts val="0"/>
                        </a:spcBef>
                        <a:spcAft>
                          <a:spcPts val="1000"/>
                        </a:spcAft>
                      </a:pPr>
                      <a:r>
                        <a:rPr lang="en-US" sz="1600" b="1" dirty="0">
                          <a:latin typeface="Book Antiqua"/>
                          <a:ea typeface="Calibri"/>
                          <a:cs typeface="Times New Roman"/>
                        </a:rPr>
                        <a:t>4,000 </a:t>
                      </a:r>
                      <a:endParaRPr lang="en-US" sz="1200" b="1" dirty="0">
                        <a:latin typeface="Calibri"/>
                        <a:ea typeface="Calibri"/>
                        <a:cs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600" b="1">
                          <a:latin typeface="Book Antiqua"/>
                          <a:ea typeface="Calibri"/>
                          <a:cs typeface="Times New Roman"/>
                        </a:rPr>
                        <a:t>150 </a:t>
                      </a:r>
                      <a:endParaRPr lang="en-US" sz="1200" b="1">
                        <a:latin typeface="Calibri"/>
                        <a:ea typeface="Calibri"/>
                        <a:cs typeface="Aria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a:txBody>
                    <a:bodyPr/>
                    <a:lstStyle/>
                    <a:p>
                      <a:pPr marL="228600" marR="0" algn="l" rtl="0" fontAlgn="base">
                        <a:lnSpc>
                          <a:spcPct val="115000"/>
                        </a:lnSpc>
                        <a:spcBef>
                          <a:spcPts val="0"/>
                        </a:spcBef>
                        <a:spcAft>
                          <a:spcPts val="1000"/>
                        </a:spcAft>
                      </a:pPr>
                      <a:r>
                        <a:rPr lang="en-US" sz="1600" b="1">
                          <a:latin typeface="Book Antiqua"/>
                          <a:ea typeface="Calibri"/>
                          <a:cs typeface="Times New Roman"/>
                        </a:rPr>
                        <a:t>8,500 </a:t>
                      </a:r>
                      <a:endParaRPr lang="en-US" sz="1200" b="1">
                        <a:latin typeface="Calibri"/>
                        <a:ea typeface="Calibri"/>
                        <a:cs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marR="0" algn="l" rtl="0" fontAlgn="base">
                        <a:lnSpc>
                          <a:spcPct val="115000"/>
                        </a:lnSpc>
                        <a:spcBef>
                          <a:spcPts val="0"/>
                        </a:spcBef>
                        <a:spcAft>
                          <a:spcPts val="1000"/>
                        </a:spcAft>
                      </a:pPr>
                      <a:r>
                        <a:rPr lang="en-US" sz="1600" b="1" dirty="0">
                          <a:latin typeface="Book Antiqua"/>
                          <a:ea typeface="Calibri"/>
                          <a:cs typeface="Times New Roman"/>
                        </a:rPr>
                        <a:t>450 </a:t>
                      </a:r>
                      <a:endParaRPr lang="en-US" sz="1200" b="1" dirty="0">
                        <a:latin typeface="Calibri"/>
                        <a:ea typeface="Calibri"/>
                        <a:cs typeface="Aria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pic>
        <p:nvPicPr>
          <p:cNvPr id="3" name="Picture 2"/>
          <p:cNvPicPr/>
          <p:nvPr/>
        </p:nvPicPr>
        <p:blipFill>
          <a:blip r:embed="rId2"/>
          <a:srcRect/>
          <a:stretch>
            <a:fillRect/>
          </a:stretch>
        </p:blipFill>
        <p:spPr bwMode="auto">
          <a:xfrm>
            <a:off x="571500" y="1409700"/>
            <a:ext cx="7848600" cy="46101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p:cNvPicPr>
            <a:picLocks noChangeAspect="1" noChangeArrowheads="1"/>
          </p:cNvPicPr>
          <p:nvPr/>
        </p:nvPicPr>
        <p:blipFill>
          <a:blip r:embed="rId2"/>
          <a:srcRect/>
          <a:stretch>
            <a:fillRect/>
          </a:stretch>
        </p:blipFill>
        <p:spPr bwMode="auto">
          <a:xfrm>
            <a:off x="1066800" y="1245393"/>
            <a:ext cx="7010400" cy="4367213"/>
          </a:xfrm>
          <a:prstGeom prst="rect">
            <a:avLst/>
          </a:prstGeom>
          <a:noFill/>
        </p:spPr>
      </p:pic>
      <p:sp>
        <p:nvSpPr>
          <p:cNvPr id="4" name="Line 4"/>
          <p:cNvSpPr>
            <a:spLocks noChangeShapeType="1"/>
          </p:cNvSpPr>
          <p:nvPr/>
        </p:nvSpPr>
        <p:spPr bwMode="auto">
          <a:xfrm>
            <a:off x="1943100" y="3477431"/>
            <a:ext cx="6048375" cy="0"/>
          </a:xfrm>
          <a:prstGeom prst="line">
            <a:avLst/>
          </a:prstGeom>
          <a:noFill/>
          <a:ln w="28575">
            <a:solidFill>
              <a:srgbClr val="00FF00"/>
            </a:solidFill>
            <a:prstDash val="dashDot"/>
            <a:round/>
            <a:headEnd/>
            <a:tailEnd/>
          </a:ln>
        </p:spPr>
        <p:txBody>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endParaRPr lang="en-US" sz="2800"/>
          </a:p>
        </p:txBody>
      </p:sp>
      <p:sp>
        <p:nvSpPr>
          <p:cNvPr id="5" name="Line 5"/>
          <p:cNvSpPr>
            <a:spLocks noChangeShapeType="1"/>
          </p:cNvSpPr>
          <p:nvPr/>
        </p:nvSpPr>
        <p:spPr bwMode="auto">
          <a:xfrm>
            <a:off x="1943100" y="5709456"/>
            <a:ext cx="6048375" cy="0"/>
          </a:xfrm>
          <a:prstGeom prst="line">
            <a:avLst/>
          </a:prstGeom>
          <a:noFill/>
          <a:ln w="28575">
            <a:solidFill>
              <a:srgbClr val="00FF00"/>
            </a:solidFill>
            <a:prstDash val="dashDot"/>
            <a:round/>
            <a:headEnd/>
            <a:tailEnd/>
          </a:ln>
        </p:spPr>
        <p:txBody>
          <a:bodyPr/>
          <a:lstStyle>
            <a:defPPr>
              <a:defRPr lang="th-TH"/>
            </a:defPPr>
            <a:lvl1pPr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400" kern="1200">
                <a:solidFill>
                  <a:schemeClr val="tx1"/>
                </a:solidFill>
                <a:latin typeface="Times New Roman" pitchFamily="18" charset="0"/>
                <a:ea typeface="+mn-ea"/>
                <a:cs typeface="Angsana New" pitchFamily="18" charset="-34"/>
              </a:defRPr>
            </a:lvl9pPr>
          </a:lstStyle>
          <a:p>
            <a:endParaRPr lang="en-US" sz="2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0" y="0"/>
            <a:ext cx="8915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Example 5:-</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Filtration of CuCO</a:t>
            </a:r>
            <a:r>
              <a:rPr kumimoji="0" lang="en-US" sz="24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3</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slurry in water at 298 k, are reported as bellow at constant pressure of 338 </a:t>
            </a:r>
            <a:r>
              <a:rPr kumimoji="0" lang="en-US" sz="24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kN</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a:t>
            </a:r>
            <a:r>
              <a:rPr kumimoji="0" lang="en-US" sz="24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filter area of plate and frame is 0.0439 m2 and the slurry concentration was 23.47 kg/m</a:t>
            </a:r>
            <a:r>
              <a:rPr kumimoji="0" lang="en-US" sz="24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3</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Calculate S, ε, r, </a:t>
            </a:r>
            <a:r>
              <a:rPr kumimoji="0" lang="en-US" sz="24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Ve</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from experimental data knowing that viscosity is 8.937*10</a:t>
            </a:r>
            <a:r>
              <a:rPr kumimoji="0" lang="en-US" sz="24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-4</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sec?</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266700" y="2465070"/>
          <a:ext cx="8724900" cy="1682496"/>
        </p:xfrm>
        <a:graphic>
          <a:graphicData uri="http://schemas.openxmlformats.org/drawingml/2006/table">
            <a:tbl>
              <a:tblPr/>
              <a:tblGrid>
                <a:gridCol w="1752600"/>
                <a:gridCol w="203289"/>
                <a:gridCol w="624120"/>
                <a:gridCol w="671046"/>
                <a:gridCol w="671046"/>
                <a:gridCol w="671046"/>
                <a:gridCol w="671046"/>
                <a:gridCol w="671046"/>
                <a:gridCol w="671046"/>
                <a:gridCol w="671046"/>
                <a:gridCol w="723669"/>
                <a:gridCol w="723900"/>
              </a:tblGrid>
              <a:tr h="0">
                <a:tc>
                  <a:txBody>
                    <a:bodyPr/>
                    <a:lstStyle/>
                    <a:p>
                      <a:pPr marL="0" marR="0" algn="l" rtl="0" fontAlgn="base">
                        <a:lnSpc>
                          <a:spcPct val="115000"/>
                        </a:lnSpc>
                        <a:spcBef>
                          <a:spcPts val="0"/>
                        </a:spcBef>
                        <a:spcAft>
                          <a:spcPts val="1000"/>
                        </a:spcAft>
                      </a:pPr>
                      <a:r>
                        <a:rPr lang="en-US" sz="1600" b="1" dirty="0" smtClean="0">
                          <a:latin typeface="Book Antiqua"/>
                          <a:ea typeface="Calibri"/>
                          <a:cs typeface="Times New Roman"/>
                        </a:rPr>
                        <a:t>Time(sec)</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4.4</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9.5</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16.3</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24.6</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34.7</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46.1</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59</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73.6</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89.4</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107.3</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0" fontAlgn="base">
                        <a:lnSpc>
                          <a:spcPct val="115000"/>
                        </a:lnSpc>
                        <a:spcBef>
                          <a:spcPts val="0"/>
                        </a:spcBef>
                        <a:spcAft>
                          <a:spcPts val="1000"/>
                        </a:spcAft>
                      </a:pPr>
                      <a:r>
                        <a:rPr lang="en-US" sz="1600" b="1" dirty="0">
                          <a:latin typeface="Book Antiqua"/>
                          <a:ea typeface="Calibri"/>
                          <a:cs typeface="Times New Roman"/>
                        </a:rPr>
                        <a:t>V*10</a:t>
                      </a:r>
                      <a:r>
                        <a:rPr lang="en-US" sz="1600" b="1" baseline="30000" dirty="0">
                          <a:latin typeface="Book Antiqua"/>
                          <a:ea typeface="Calibri"/>
                          <a:cs typeface="Times New Roman"/>
                        </a:rPr>
                        <a:t>3</a:t>
                      </a:r>
                      <a:r>
                        <a:rPr lang="en-US" sz="1600" b="1" dirty="0">
                          <a:latin typeface="Book Antiqua"/>
                          <a:ea typeface="Calibri"/>
                          <a:cs typeface="Times New Roman"/>
                        </a:rPr>
                        <a:t> m</a:t>
                      </a:r>
                      <a:r>
                        <a:rPr lang="en-US" sz="1600" b="1" baseline="30000" dirty="0">
                          <a:latin typeface="Book Antiqua"/>
                          <a:ea typeface="Calibri"/>
                          <a:cs typeface="Times New Roman"/>
                        </a:rPr>
                        <a:t>3</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0.498</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1.000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1.501</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2.000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2.418</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3.002</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3.506</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4.004</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4.502</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latin typeface="Book Antiqua"/>
                          <a:ea typeface="Calibri"/>
                          <a:cs typeface="Times New Roman"/>
                        </a:rPr>
                        <a:t>5.009</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0" fontAlgn="base">
                        <a:lnSpc>
                          <a:spcPct val="115000"/>
                        </a:lnSpc>
                        <a:spcBef>
                          <a:spcPts val="0"/>
                        </a:spcBef>
                        <a:spcAft>
                          <a:spcPts val="1000"/>
                        </a:spcAft>
                      </a:pPr>
                      <a:r>
                        <a:rPr lang="en-US" sz="1600" b="1" dirty="0">
                          <a:highlight>
                            <a:srgbClr val="FFFF00"/>
                          </a:highlight>
                          <a:latin typeface="Calibri"/>
                          <a:ea typeface="Calibri"/>
                          <a:cs typeface="Times New Roman"/>
                        </a:rPr>
                        <a:t>∆</a:t>
                      </a:r>
                      <a:r>
                        <a:rPr lang="en-US" sz="1600" b="1" dirty="0">
                          <a:highlight>
                            <a:srgbClr val="FFFF00"/>
                          </a:highlight>
                          <a:latin typeface="Book Antiqua"/>
                          <a:ea typeface="Calibri"/>
                          <a:cs typeface="Times New Roman"/>
                        </a:rPr>
                        <a:t>t </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4.4</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5.1</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6.8</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8.3</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10.1</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11.7</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12.4</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14.6</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15.8</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17.4</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0" fontAlgn="base">
                        <a:lnSpc>
                          <a:spcPct val="115000"/>
                        </a:lnSpc>
                        <a:spcBef>
                          <a:spcPts val="0"/>
                        </a:spcBef>
                        <a:spcAft>
                          <a:spcPts val="1000"/>
                        </a:spcAft>
                      </a:pPr>
                      <a:r>
                        <a:rPr lang="en-US" sz="1600" b="1" dirty="0">
                          <a:highlight>
                            <a:srgbClr val="FFFF00"/>
                          </a:highlight>
                          <a:latin typeface="Calibri"/>
                          <a:ea typeface="Calibri"/>
                          <a:cs typeface="Times New Roman"/>
                        </a:rPr>
                        <a:t>∆</a:t>
                      </a:r>
                      <a:r>
                        <a:rPr lang="en-US" sz="1600" b="1" dirty="0">
                          <a:highlight>
                            <a:srgbClr val="FFFF00"/>
                          </a:highlight>
                          <a:latin typeface="Book Antiqua"/>
                          <a:ea typeface="Calibri"/>
                          <a:cs typeface="Times New Roman"/>
                        </a:rPr>
                        <a:t>V *10</a:t>
                      </a:r>
                      <a:r>
                        <a:rPr lang="en-US" sz="1600" b="1" baseline="30000" dirty="0">
                          <a:highlight>
                            <a:srgbClr val="FFFF00"/>
                          </a:highlight>
                          <a:latin typeface="Book Antiqua"/>
                          <a:ea typeface="Calibri"/>
                          <a:cs typeface="Times New Roman"/>
                        </a:rPr>
                        <a:t>3</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0.498</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0.502</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0.501</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0.499</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0.480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0.504</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0.504</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0.498</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0.498</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0507</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0" fontAlgn="base">
                        <a:lnSpc>
                          <a:spcPct val="115000"/>
                        </a:lnSpc>
                        <a:spcBef>
                          <a:spcPts val="0"/>
                        </a:spcBef>
                        <a:spcAft>
                          <a:spcPts val="1000"/>
                        </a:spcAft>
                      </a:pPr>
                      <a:r>
                        <a:rPr lang="en-US" sz="1600" b="1">
                          <a:highlight>
                            <a:srgbClr val="FFFF00"/>
                          </a:highlight>
                          <a:latin typeface="Calibri"/>
                          <a:ea typeface="Calibri"/>
                          <a:cs typeface="Times New Roman"/>
                        </a:rPr>
                        <a:t>∆</a:t>
                      </a:r>
                      <a:r>
                        <a:rPr lang="en-US" sz="1600" b="1">
                          <a:highlight>
                            <a:srgbClr val="FFFF00"/>
                          </a:highlight>
                          <a:latin typeface="Book Antiqua"/>
                          <a:ea typeface="Calibri"/>
                          <a:cs typeface="Times New Roman"/>
                        </a:rPr>
                        <a:t>t/</a:t>
                      </a:r>
                      <a:r>
                        <a:rPr lang="en-US" sz="1600" b="1">
                          <a:highlight>
                            <a:srgbClr val="FFFF00"/>
                          </a:highlight>
                          <a:latin typeface="Calibri"/>
                          <a:ea typeface="Calibri"/>
                          <a:cs typeface="Times New Roman"/>
                        </a:rPr>
                        <a:t>∆</a:t>
                      </a:r>
                      <a:r>
                        <a:rPr lang="en-US" sz="1600" b="1">
                          <a:highlight>
                            <a:srgbClr val="FFFF00"/>
                          </a:highlight>
                          <a:latin typeface="Book Antiqua"/>
                          <a:ea typeface="Calibri"/>
                          <a:cs typeface="Times New Roman"/>
                        </a:rPr>
                        <a:t>V</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0</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8830</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10160</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13570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16630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20280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22620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25590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29320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31730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3510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0" fontAlgn="base">
                        <a:lnSpc>
                          <a:spcPct val="115000"/>
                        </a:lnSpc>
                        <a:spcBef>
                          <a:spcPts val="0"/>
                        </a:spcBef>
                        <a:spcAft>
                          <a:spcPts val="1000"/>
                        </a:spcAft>
                      </a:pPr>
                      <a:r>
                        <a:rPr lang="en-US" sz="1600" b="1">
                          <a:highlight>
                            <a:srgbClr val="FFFF00"/>
                          </a:highlight>
                          <a:latin typeface="Calibri"/>
                          <a:ea typeface="Calibri"/>
                          <a:cs typeface="Times New Roman"/>
                        </a:rPr>
                        <a:t>V=[(V</a:t>
                      </a:r>
                      <a:r>
                        <a:rPr lang="en-US" sz="1600" b="1" baseline="-25000">
                          <a:highlight>
                            <a:srgbClr val="FFFF00"/>
                          </a:highlight>
                          <a:latin typeface="Calibri"/>
                          <a:ea typeface="Calibri"/>
                          <a:cs typeface="Times New Roman"/>
                        </a:rPr>
                        <a:t>1</a:t>
                      </a:r>
                      <a:r>
                        <a:rPr lang="en-US" sz="1600" b="1">
                          <a:highlight>
                            <a:srgbClr val="FFFF00"/>
                          </a:highlight>
                          <a:latin typeface="Calibri"/>
                          <a:ea typeface="Calibri"/>
                          <a:cs typeface="Times New Roman"/>
                        </a:rPr>
                        <a:t>+V</a:t>
                      </a:r>
                      <a:r>
                        <a:rPr lang="en-US" sz="1600" b="1" baseline="-25000">
                          <a:highlight>
                            <a:srgbClr val="FFFF00"/>
                          </a:highlight>
                          <a:latin typeface="Calibri"/>
                          <a:ea typeface="Calibri"/>
                          <a:cs typeface="Times New Roman"/>
                        </a:rPr>
                        <a:t>2</a:t>
                      </a:r>
                      <a:r>
                        <a:rPr lang="en-US" sz="1600" b="1">
                          <a:highlight>
                            <a:srgbClr val="FFFF00"/>
                          </a:highlight>
                          <a:latin typeface="Calibri"/>
                          <a:ea typeface="Calibri"/>
                          <a:cs typeface="Times New Roman"/>
                        </a:rPr>
                        <a:t>)/2]*10</a:t>
                      </a:r>
                      <a:r>
                        <a:rPr lang="en-US" sz="1600" b="1" baseline="30000">
                          <a:highlight>
                            <a:srgbClr val="FFFF00"/>
                          </a:highlight>
                          <a:latin typeface="Calibri"/>
                          <a:ea typeface="Calibri"/>
                          <a:cs typeface="Times New Roman"/>
                        </a:rPr>
                        <a:t>3</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highlight>
                            <a:srgbClr val="FFFF00"/>
                          </a:highlight>
                          <a:latin typeface="Book Antiqua"/>
                          <a:ea typeface="Calibri"/>
                          <a:cs typeface="Times New Roman"/>
                        </a:rPr>
                        <a:t>0</a:t>
                      </a:r>
                      <a:endParaRPr lang="en-US" sz="1600" b="1">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0.249</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0.749</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1.250</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1.750</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2.249</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2.750</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3.254</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3.755</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4.253</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dirty="0">
                          <a:highlight>
                            <a:srgbClr val="FFFF00"/>
                          </a:highlight>
                          <a:latin typeface="Book Antiqua"/>
                          <a:ea typeface="Calibri"/>
                          <a:cs typeface="Times New Roman"/>
                        </a:rPr>
                        <a:t>4.755</a:t>
                      </a:r>
                      <a:endParaRPr lang="en-US" sz="1600" b="1"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Chart 3"/>
          <p:cNvGraphicFramePr/>
          <p:nvPr/>
        </p:nvGraphicFramePr>
        <p:xfrm>
          <a:off x="1333500" y="4291533"/>
          <a:ext cx="6553200" cy="25664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srcRect/>
          <a:stretch>
            <a:fillRect/>
          </a:stretch>
        </p:blipFill>
        <p:spPr bwMode="auto">
          <a:xfrm>
            <a:off x="2743201" y="228600"/>
            <a:ext cx="4187388" cy="1676400"/>
          </a:xfrm>
          <a:prstGeom prst="rect">
            <a:avLst/>
          </a:prstGeom>
          <a:noFill/>
        </p:spPr>
      </p:pic>
      <p:pic>
        <p:nvPicPr>
          <p:cNvPr id="57345" name="Picture 5"/>
          <p:cNvPicPr>
            <a:picLocks noChangeAspect="1" noChangeArrowheads="1"/>
          </p:cNvPicPr>
          <p:nvPr/>
        </p:nvPicPr>
        <p:blipFill>
          <a:blip r:embed="rId3"/>
          <a:srcRect/>
          <a:stretch>
            <a:fillRect/>
          </a:stretch>
        </p:blipFill>
        <p:spPr bwMode="auto">
          <a:xfrm>
            <a:off x="2781300" y="2552700"/>
            <a:ext cx="3886200" cy="1954120"/>
          </a:xfrm>
          <a:prstGeom prst="rect">
            <a:avLst/>
          </a:prstGeom>
          <a:noFill/>
        </p:spPr>
      </p:pic>
      <p:sp>
        <p:nvSpPr>
          <p:cNvPr id="573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348" name="Rectangle 4"/>
          <p:cNvSpPr>
            <a:spLocks noChangeArrowheads="1"/>
          </p:cNvSpPr>
          <p:nvPr/>
        </p:nvSpPr>
        <p:spPr bwMode="auto">
          <a:xfrm>
            <a:off x="457200" y="457200"/>
            <a:ext cx="1492716"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 algn="l"/>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Barrier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49" name="Rectangle 5"/>
          <p:cNvSpPr>
            <a:spLocks noChangeArrowheads="1"/>
          </p:cNvSpPr>
          <p:nvPr/>
        </p:nvSpPr>
        <p:spPr bwMode="auto">
          <a:xfrm>
            <a:off x="381000" y="2743200"/>
            <a:ext cx="204254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57150" algn="l"/>
                <a:tab pos="45720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Solid agent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7350" name="Picture 6"/>
          <p:cNvPicPr>
            <a:picLocks noChangeAspect="1" noChangeArrowheads="1"/>
          </p:cNvPicPr>
          <p:nvPr/>
        </p:nvPicPr>
        <p:blipFill>
          <a:blip r:embed="rId4"/>
          <a:srcRect/>
          <a:stretch>
            <a:fillRect/>
          </a:stretch>
        </p:blipFill>
        <p:spPr bwMode="auto">
          <a:xfrm>
            <a:off x="2819400" y="4724400"/>
            <a:ext cx="4038600" cy="1906636"/>
          </a:xfrm>
          <a:prstGeom prst="rect">
            <a:avLst/>
          </a:prstGeom>
          <a:noFill/>
        </p:spPr>
      </p:pic>
      <p:sp>
        <p:nvSpPr>
          <p:cNvPr id="57352" name="Rectangle 8"/>
          <p:cNvSpPr>
            <a:spLocks noChangeArrowheads="1"/>
          </p:cNvSpPr>
          <p:nvPr/>
        </p:nvSpPr>
        <p:spPr bwMode="auto">
          <a:xfrm>
            <a:off x="0" y="5257800"/>
            <a:ext cx="214674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57150" algn="l"/>
                <a:tab pos="45720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External field</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1"/>
          <p:cNvPicPr>
            <a:picLocks noChangeAspect="1" noChangeArrowheads="1"/>
          </p:cNvPicPr>
          <p:nvPr/>
        </p:nvPicPr>
        <p:blipFill>
          <a:blip r:embed="rId2"/>
          <a:srcRect/>
          <a:stretch>
            <a:fillRect/>
          </a:stretch>
        </p:blipFill>
        <p:spPr bwMode="auto">
          <a:xfrm>
            <a:off x="228600" y="228600"/>
            <a:ext cx="7666892" cy="2743200"/>
          </a:xfrm>
          <a:prstGeom prst="rect">
            <a:avLst/>
          </a:prstGeom>
          <a:noFill/>
          <a:ln w="9525">
            <a:noFill/>
            <a:miter lim="800000"/>
            <a:headEnd/>
            <a:tailEnd/>
          </a:ln>
          <a:effectLst/>
        </p:spPr>
      </p:pic>
      <p:pic>
        <p:nvPicPr>
          <p:cNvPr id="124931" name="Picture 3"/>
          <p:cNvPicPr>
            <a:picLocks noChangeAspect="1" noChangeArrowheads="1"/>
          </p:cNvPicPr>
          <p:nvPr/>
        </p:nvPicPr>
        <p:blipFill>
          <a:blip r:embed="rId3"/>
          <a:srcRect/>
          <a:stretch>
            <a:fillRect/>
          </a:stretch>
        </p:blipFill>
        <p:spPr bwMode="auto">
          <a:xfrm>
            <a:off x="190500" y="2857500"/>
            <a:ext cx="8295335"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3905" name="Object 1"/>
          <p:cNvGraphicFramePr>
            <a:graphicFrameLocks noChangeAspect="1"/>
          </p:cNvGraphicFramePr>
          <p:nvPr/>
        </p:nvGraphicFramePr>
        <p:xfrm>
          <a:off x="1257300" y="4648200"/>
          <a:ext cx="5334000" cy="1732074"/>
        </p:xfrm>
        <a:graphic>
          <a:graphicData uri="http://schemas.openxmlformats.org/presentationml/2006/ole">
            <mc:AlternateContent xmlns:mc="http://schemas.openxmlformats.org/markup-compatibility/2006">
              <mc:Choice xmlns:v="urn:schemas-microsoft-com:vml" Requires="v">
                <p:oleObj spid="_x0000_s123906" name="Equation" r:id="rId3" imgW="2578100" imgH="838200" progId="Equation.3">
                  <p:embed/>
                </p:oleObj>
              </mc:Choice>
              <mc:Fallback>
                <p:oleObj name="Equation" r:id="rId3" imgW="2578100" imgH="838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4648200"/>
                        <a:ext cx="5334000" cy="1732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3907" name="Picture 3"/>
          <p:cNvPicPr>
            <a:picLocks noChangeAspect="1" noChangeArrowheads="1"/>
          </p:cNvPicPr>
          <p:nvPr/>
        </p:nvPicPr>
        <p:blipFill>
          <a:blip r:embed="rId5"/>
          <a:srcRect/>
          <a:stretch>
            <a:fillRect/>
          </a:stretch>
        </p:blipFill>
        <p:spPr bwMode="auto">
          <a:xfrm>
            <a:off x="0" y="0"/>
            <a:ext cx="8724900" cy="445770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0" y="0"/>
            <a:ext cx="88392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Example 6:-</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Same slurry of example 5 is to be filtered in a plate and frame filter having 20 frames and 0.873 m</a:t>
            </a:r>
            <a:r>
              <a:rPr kumimoji="0" lang="en-US" sz="20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area per frame. The same pressure will be used in  constant pressure filtration assuming the same filter properties of filter cake and bed. Calculate the time to recover 3.37 m</a:t>
            </a:r>
            <a:r>
              <a:rPr kumimoji="0" lang="en-US" sz="20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filtrate?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Solution:-</a:t>
            </a:r>
            <a:endParaRPr kumimoji="0" lang="en-US" sz="105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In Ex.5, area= 0.0439 m</a:t>
            </a:r>
            <a:r>
              <a:rPr kumimoji="0" lang="en-US" sz="20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slope= 6.28 *106 sec/m</a:t>
            </a:r>
            <a:r>
              <a:rPr kumimoji="0" lang="en-US" sz="20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6</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and intercept is 5475 sm</a:t>
            </a:r>
            <a:r>
              <a:rPr kumimoji="0" lang="en-US" sz="20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3</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Since the filter cake properties is the same, slope can be corrected.</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A=0.873*20=17.46  m</a:t>
            </a:r>
            <a:r>
              <a:rPr kumimoji="0" lang="en-US" sz="2000" b="0" i="0" u="none" strike="noStrike" cap="none" normalizeH="0" baseline="30000" dirty="0" smtClean="0">
                <a:ln>
                  <a:noFill/>
                </a:ln>
                <a:solidFill>
                  <a:schemeClr val="tx1"/>
                </a:solidFill>
                <a:effectLst/>
                <a:latin typeface="Book Antiqua" pitchFamily="18" charset="0"/>
                <a:ea typeface="Calibri" pitchFamily="34" charset="0"/>
                <a:cs typeface="Times New Roman" pitchFamily="18" charset="0"/>
              </a:rPr>
              <a:t>2</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882" name="Picture 2"/>
          <p:cNvPicPr>
            <a:picLocks noChangeAspect="1" noChangeArrowheads="1"/>
          </p:cNvPicPr>
          <p:nvPr/>
        </p:nvPicPr>
        <p:blipFill>
          <a:blip r:embed="rId2"/>
          <a:srcRect/>
          <a:stretch>
            <a:fillRect/>
          </a:stretch>
        </p:blipFill>
        <p:spPr bwMode="auto">
          <a:xfrm>
            <a:off x="838200" y="2971800"/>
            <a:ext cx="7696200" cy="38862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0" y="0"/>
            <a:ext cx="89535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Example 7.</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the end of filtration cycle of example 6, a total filtrate volume of 3.37 m3 is collected in a total time of 271.8 sec. the cake is to be washed by through washing in a plate and frame pressure filter using a volume of water equal to 10% of the filtrate volume. Calculate the time of washing and total filter cycle time if cleaning filter take about 20 min?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 Solution:-</a:t>
            </a:r>
            <a:endParaRPr kumimoji="0" lang="en-US"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18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1858" name="Object 2"/>
          <p:cNvGraphicFramePr>
            <a:graphicFrameLocks noChangeAspect="1"/>
          </p:cNvGraphicFramePr>
          <p:nvPr/>
        </p:nvGraphicFramePr>
        <p:xfrm>
          <a:off x="1943100" y="2705100"/>
          <a:ext cx="4572000" cy="1067471"/>
        </p:xfrm>
        <a:graphic>
          <a:graphicData uri="http://schemas.openxmlformats.org/presentationml/2006/ole">
            <mc:AlternateContent xmlns:mc="http://schemas.openxmlformats.org/markup-compatibility/2006">
              <mc:Choice xmlns:v="urn:schemas-microsoft-com:vml" Requires="v">
                <p:oleObj spid="_x0000_s121859" name="Equation" r:id="rId3" imgW="2705100" imgH="635000" progId="Equation.3">
                  <p:embed/>
                </p:oleObj>
              </mc:Choice>
              <mc:Fallback>
                <p:oleObj name="Equation" r:id="rId3" imgW="2705100" imgH="63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2705100"/>
                        <a:ext cx="4572000" cy="1067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1860" name="Picture 4"/>
          <p:cNvPicPr>
            <a:picLocks noChangeAspect="1" noChangeArrowheads="1"/>
          </p:cNvPicPr>
          <p:nvPr/>
        </p:nvPicPr>
        <p:blipFill>
          <a:blip r:embed="rId5"/>
          <a:srcRect/>
          <a:stretch>
            <a:fillRect/>
          </a:stretch>
        </p:blipFill>
        <p:spPr bwMode="auto">
          <a:xfrm>
            <a:off x="990600" y="3771901"/>
            <a:ext cx="6878782" cy="30861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7217" name="Object 1"/>
          <p:cNvGraphicFramePr>
            <a:graphicFrameLocks noChangeAspect="1"/>
          </p:cNvGraphicFramePr>
          <p:nvPr/>
        </p:nvGraphicFramePr>
        <p:xfrm>
          <a:off x="419100" y="266700"/>
          <a:ext cx="6034653" cy="1333500"/>
        </p:xfrm>
        <a:graphic>
          <a:graphicData uri="http://schemas.openxmlformats.org/presentationml/2006/ole">
            <mc:AlternateContent xmlns:mc="http://schemas.openxmlformats.org/markup-compatibility/2006">
              <mc:Choice xmlns:v="urn:schemas-microsoft-com:vml" Requires="v">
                <p:oleObj spid="_x0000_s137218" name="Equation" r:id="rId3" imgW="2540000" imgH="558800" progId="Equation.3">
                  <p:embed/>
                </p:oleObj>
              </mc:Choice>
              <mc:Fallback>
                <p:oleObj name="Equation" r:id="rId3" imgW="2540000" imgH="5588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66700"/>
                        <a:ext cx="6034653"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7219" name="Rectangle 3"/>
          <p:cNvSpPr>
            <a:spLocks noChangeArrowheads="1"/>
          </p:cNvSpPr>
          <p:nvPr/>
        </p:nvSpPr>
        <p:spPr bwMode="auto">
          <a:xfrm>
            <a:off x="0" y="2247900"/>
            <a:ext cx="7119257"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Total filtration cycle is:-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[(271.8+198.9)/60]+20= 27.85 min.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42900" y="3166110"/>
          <a:ext cx="8420099" cy="946404"/>
        </p:xfrm>
        <a:graphic>
          <a:graphicData uri="http://schemas.openxmlformats.org/drawingml/2006/table">
            <a:tbl>
              <a:tblPr/>
              <a:tblGrid>
                <a:gridCol w="1979415"/>
                <a:gridCol w="858884"/>
                <a:gridCol w="1395450"/>
                <a:gridCol w="1395450"/>
                <a:gridCol w="1395450"/>
                <a:gridCol w="1395450"/>
              </a:tblGrid>
              <a:tr h="0">
                <a:tc>
                  <a:txBody>
                    <a:bodyPr/>
                    <a:lstStyle/>
                    <a:p>
                      <a:pPr marL="0" marR="0" algn="l" rtl="0" fontAlgn="base">
                        <a:lnSpc>
                          <a:spcPct val="115000"/>
                        </a:lnSpc>
                        <a:spcBef>
                          <a:spcPts val="0"/>
                        </a:spcBef>
                        <a:spcAft>
                          <a:spcPts val="1000"/>
                        </a:spcAft>
                      </a:pPr>
                      <a:r>
                        <a:rPr lang="en-US" sz="1800" dirty="0">
                          <a:latin typeface="Book Antiqua"/>
                          <a:ea typeface="Calibri"/>
                          <a:cs typeface="AdvP1491"/>
                        </a:rPr>
                        <a:t>Volume of filtrate collected (m</a:t>
                      </a:r>
                      <a:r>
                        <a:rPr lang="en-US" sz="1800" baseline="30000" dirty="0">
                          <a:latin typeface="Book Antiqua"/>
                          <a:ea typeface="Calibri"/>
                          <a:cs typeface="AdvP1491"/>
                        </a:rPr>
                        <a:t>3</a:t>
                      </a:r>
                      <a:r>
                        <a:rPr lang="en-US" sz="1800" dirty="0">
                          <a:latin typeface="Book Antiqua"/>
                          <a:ea typeface="Calibri"/>
                          <a:cs typeface="AdvP1491"/>
                        </a:rPr>
                        <a:t>)</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800">
                          <a:latin typeface="Book Antiqua"/>
                          <a:ea typeface="Calibri"/>
                          <a:cs typeface="Times New Roman"/>
                        </a:rPr>
                        <a:t>0.1</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800">
                          <a:latin typeface="Book Antiqua"/>
                          <a:ea typeface="Calibri"/>
                          <a:cs typeface="Times New Roman"/>
                        </a:rPr>
                        <a:t>0.2</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800" dirty="0">
                          <a:latin typeface="Book Antiqua"/>
                          <a:ea typeface="Calibri"/>
                          <a:cs typeface="Times New Roman"/>
                        </a:rPr>
                        <a:t>0.3</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800">
                          <a:latin typeface="Book Antiqua"/>
                          <a:ea typeface="Calibri"/>
                          <a:cs typeface="Times New Roman"/>
                        </a:rPr>
                        <a:t>0.4</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800">
                          <a:latin typeface="Book Antiqua"/>
                          <a:ea typeface="Calibri"/>
                          <a:cs typeface="Times New Roman"/>
                        </a:rPr>
                        <a:t>0.5</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0" fontAlgn="base">
                        <a:lnSpc>
                          <a:spcPct val="115000"/>
                        </a:lnSpc>
                        <a:spcBef>
                          <a:spcPts val="0"/>
                        </a:spcBef>
                        <a:spcAft>
                          <a:spcPts val="1000"/>
                        </a:spcAft>
                      </a:pPr>
                      <a:r>
                        <a:rPr lang="en-US" sz="1800">
                          <a:latin typeface="Book Antiqua"/>
                          <a:ea typeface="Calibri"/>
                          <a:cs typeface="AdvP1491"/>
                        </a:rPr>
                        <a:t>Time (s)</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800">
                          <a:latin typeface="Book Antiqua"/>
                          <a:ea typeface="Calibri"/>
                          <a:cs typeface="Times New Roman"/>
                        </a:rPr>
                        <a:t>140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800">
                          <a:latin typeface="Book Antiqua"/>
                          <a:ea typeface="Calibri"/>
                          <a:cs typeface="Times New Roman"/>
                        </a:rPr>
                        <a:t>360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800">
                          <a:latin typeface="Book Antiqua"/>
                          <a:ea typeface="Calibri"/>
                          <a:cs typeface="Times New Roman"/>
                        </a:rPr>
                        <a:t>660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800">
                          <a:latin typeface="Book Antiqua"/>
                          <a:ea typeface="Calibri"/>
                          <a:cs typeface="Times New Roman"/>
                        </a:rPr>
                        <a:t>1040</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800" dirty="0">
                          <a:latin typeface="Book Antiqua"/>
                          <a:ea typeface="Calibri"/>
                          <a:cs typeface="Times New Roman"/>
                        </a:rPr>
                        <a:t>1500</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6193" name="Rectangle 1"/>
          <p:cNvSpPr>
            <a:spLocks noChangeArrowheads="1"/>
          </p:cNvSpPr>
          <p:nvPr/>
        </p:nvSpPr>
        <p:spPr bwMode="auto">
          <a:xfrm>
            <a:off x="0" y="0"/>
            <a:ext cx="86487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H.W:-</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(1)</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AdvP1491"/>
              </a:rPr>
              <a:t>A leaf filter has an area of 0.5m2 and operates at a constant pressure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AdvP1491"/>
              </a:rPr>
              <a:t>      drop of 500 </a:t>
            </a:r>
            <a:r>
              <a:rPr kumimoji="0" lang="en-US" sz="2000" b="0" i="0" u="none" strike="noStrike" cap="none" normalizeH="0" baseline="0" dirty="0" err="1" smtClean="0">
                <a:ln>
                  <a:noFill/>
                </a:ln>
                <a:solidFill>
                  <a:schemeClr val="tx1"/>
                </a:solidFill>
                <a:effectLst/>
                <a:latin typeface="Book Antiqua" pitchFamily="18" charset="0"/>
                <a:ea typeface="Calibri" pitchFamily="34" charset="0"/>
                <a:cs typeface="AdvP1491"/>
              </a:rPr>
              <a:t>kPa</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AdvP1491"/>
              </a:rPr>
              <a:t>. The following test results were obtained for a slurry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AdvP1491"/>
              </a:rPr>
              <a:t>      in water which gave rise to a filter cake regarded as incompressible: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AdvP1491"/>
              </a:rPr>
              <a:t>Calculate: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AdvP1491"/>
              </a:rPr>
              <a:t>(a) the time need to collect 0.8m3 of filtrate at a constant pressure drop of 700 </a:t>
            </a:r>
            <a:r>
              <a:rPr kumimoji="0" lang="en-US" sz="2000" b="0" i="0" u="none" strike="noStrike" cap="none" normalizeH="0" baseline="0" dirty="0" err="1" smtClean="0">
                <a:ln>
                  <a:noFill/>
                </a:ln>
                <a:solidFill>
                  <a:schemeClr val="tx1"/>
                </a:solidFill>
                <a:effectLst/>
                <a:latin typeface="Book Antiqua" pitchFamily="18" charset="0"/>
                <a:ea typeface="Calibri" pitchFamily="34" charset="0"/>
                <a:cs typeface="AdvP1491"/>
              </a:rPr>
              <a:t>kPa</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AdvP1491"/>
              </a:rPr>
              <a: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AdvP1491"/>
              </a:rPr>
              <a:t>(b) the time required to wash the resulting cake with 0.3m3 of water at a pressure drop of 400 </a:t>
            </a:r>
            <a:r>
              <a:rPr kumimoji="0" lang="en-US" sz="2000" b="0" i="0" u="none" strike="noStrike" cap="none" normalizeH="0" baseline="0" dirty="0" err="1" smtClean="0">
                <a:ln>
                  <a:noFill/>
                </a:ln>
                <a:solidFill>
                  <a:schemeClr val="tx1"/>
                </a:solidFill>
                <a:effectLst/>
                <a:latin typeface="Book Antiqua" pitchFamily="18" charset="0"/>
                <a:ea typeface="Calibri" pitchFamily="34" charset="0"/>
                <a:cs typeface="AdvP1491"/>
              </a:rPr>
              <a:t>kPa</a:t>
            </a:r>
            <a:r>
              <a:rPr kumimoji="0" lang="en-US" sz="2000" b="0" i="0" u="none" strike="noStrike" cap="none" normalizeH="0" baseline="0" dirty="0" smtClean="0">
                <a:ln>
                  <a:noFill/>
                </a:ln>
                <a:solidFill>
                  <a:schemeClr val="tx1"/>
                </a:solidFill>
                <a:effectLst/>
                <a:latin typeface="Book Antiqua" pitchFamily="18" charset="0"/>
                <a:ea typeface="Calibri" pitchFamily="34" charset="0"/>
                <a:cs typeface="AdvP1491"/>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5486400"/>
          <a:ext cx="5640070" cy="516319"/>
        </p:xfrm>
        <a:graphic>
          <a:graphicData uri="http://schemas.openxmlformats.org/drawingml/2006/table">
            <a:tbl>
              <a:tblPr/>
              <a:tblGrid>
                <a:gridCol w="1325880"/>
                <a:gridCol w="575310"/>
                <a:gridCol w="934720"/>
                <a:gridCol w="934720"/>
                <a:gridCol w="934720"/>
                <a:gridCol w="934720"/>
              </a:tblGrid>
              <a:tr h="0">
                <a:tc>
                  <a:txBody>
                    <a:bodyPr/>
                    <a:lstStyle/>
                    <a:p>
                      <a:pPr marL="0" marR="0" algn="l" rtl="0" fontAlgn="base">
                        <a:lnSpc>
                          <a:spcPct val="115000"/>
                        </a:lnSpc>
                        <a:spcBef>
                          <a:spcPts val="0"/>
                        </a:spcBef>
                        <a:spcAft>
                          <a:spcPts val="1000"/>
                        </a:spcAft>
                      </a:pPr>
                      <a:r>
                        <a:rPr lang="en-US" sz="1000">
                          <a:latin typeface="Book Antiqua"/>
                          <a:ea typeface="Calibri"/>
                          <a:cs typeface="AdvP1491"/>
                        </a:rPr>
                        <a:t>Volume of filtrate collected (litre)</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000">
                          <a:latin typeface="Book Antiqua"/>
                          <a:ea typeface="Calibri"/>
                          <a:cs typeface="Times New Roman"/>
                        </a:rPr>
                        <a:t>280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000">
                          <a:latin typeface="Book Antiqua"/>
                          <a:ea typeface="Calibri"/>
                          <a:cs typeface="Times New Roman"/>
                        </a:rPr>
                        <a:t>430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000">
                          <a:latin typeface="Book Antiqua"/>
                          <a:ea typeface="Calibri"/>
                          <a:cs typeface="Times New Roman"/>
                        </a:rPr>
                        <a:t>540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000">
                          <a:latin typeface="Book Antiqua"/>
                          <a:ea typeface="Calibri"/>
                          <a:cs typeface="Times New Roman"/>
                        </a:rPr>
                        <a:t>680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000">
                          <a:latin typeface="Book Antiqua"/>
                          <a:ea typeface="Calibri"/>
                          <a:cs typeface="Times New Roman"/>
                        </a:rPr>
                        <a:t>800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rtl="0" fontAlgn="base">
                        <a:lnSpc>
                          <a:spcPct val="115000"/>
                        </a:lnSpc>
                        <a:spcBef>
                          <a:spcPts val="0"/>
                        </a:spcBef>
                        <a:spcAft>
                          <a:spcPts val="1000"/>
                        </a:spcAft>
                      </a:pPr>
                      <a:r>
                        <a:rPr lang="en-US" sz="1000">
                          <a:latin typeface="Book Antiqua"/>
                          <a:ea typeface="Calibri"/>
                          <a:cs typeface="AdvP1491"/>
                        </a:rPr>
                        <a:t>Time (min)</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000">
                          <a:latin typeface="Book Antiqua"/>
                          <a:ea typeface="Calibri"/>
                          <a:cs typeface="Times New Roman"/>
                        </a:rPr>
                        <a:t>10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000">
                          <a:latin typeface="Book Antiqua"/>
                          <a:ea typeface="Calibri"/>
                          <a:cs typeface="Times New Roman"/>
                        </a:rPr>
                        <a:t>20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000">
                          <a:latin typeface="Book Antiqua"/>
                          <a:ea typeface="Calibri"/>
                          <a:cs typeface="Times New Roman"/>
                        </a:rPr>
                        <a:t>30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000">
                          <a:latin typeface="Book Antiqua"/>
                          <a:ea typeface="Calibri"/>
                          <a:cs typeface="Times New Roman"/>
                        </a:rPr>
                        <a:t>45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000" dirty="0">
                          <a:latin typeface="Book Antiqua"/>
                          <a:ea typeface="Calibri"/>
                          <a:cs typeface="Times New Roman"/>
                        </a:rPr>
                        <a:t>60</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0" y="0"/>
            <a:ext cx="8915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Book Antiqua" pitchFamily="18" charset="0"/>
                <a:ea typeface="Calibri" pitchFamily="34" charset="0"/>
                <a:cs typeface="AdvP1491" charset="0"/>
              </a:rPr>
              <a:t>(2) </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Calculate: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      (a) the time need to collect 0.8m3 of filtrate at a constant pressure drop of 700 </a:t>
            </a:r>
            <a:r>
              <a:rPr kumimoji="0" lang="en-US" sz="2400" b="0" i="0" u="none" strike="noStrike" cap="none" normalizeH="0" baseline="0" dirty="0" err="1" smtClean="0">
                <a:ln>
                  <a:noFill/>
                </a:ln>
                <a:solidFill>
                  <a:schemeClr val="tx1"/>
                </a:solidFill>
                <a:effectLst/>
                <a:latin typeface="Book Antiqua" pitchFamily="18" charset="0"/>
                <a:ea typeface="Calibri" pitchFamily="34" charset="0"/>
                <a:cs typeface="AdvP1491" charset="0"/>
              </a:rPr>
              <a:t>kPa</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       (b) the time required to wash the resulting cake with 0.3m3 of water  at a pressure drop of 400 </a:t>
            </a:r>
            <a:r>
              <a:rPr kumimoji="0" lang="en-US" sz="2400" b="0" i="0" u="none" strike="noStrike" cap="none" normalizeH="0" baseline="0" dirty="0" err="1" smtClean="0">
                <a:ln>
                  <a:noFill/>
                </a:ln>
                <a:solidFill>
                  <a:schemeClr val="tx1"/>
                </a:solidFill>
                <a:effectLst/>
                <a:latin typeface="Book Antiqua" pitchFamily="18" charset="0"/>
                <a:ea typeface="Calibri" pitchFamily="34" charset="0"/>
                <a:cs typeface="AdvP1491" charset="0"/>
              </a:rPr>
              <a:t>kPa</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Calculate: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(a) the time required to collect 1200 </a:t>
            </a:r>
            <a:r>
              <a:rPr kumimoji="0" lang="en-US" sz="2400" b="0" i="0" u="none" strike="noStrike" cap="none" normalizeH="0" baseline="0" dirty="0" err="1" smtClean="0">
                <a:ln>
                  <a:noFill/>
                </a:ln>
                <a:solidFill>
                  <a:schemeClr val="tx1"/>
                </a:solidFill>
                <a:effectLst/>
                <a:latin typeface="Book Antiqua" pitchFamily="18" charset="0"/>
                <a:ea typeface="Calibri" pitchFamily="34" charset="0"/>
                <a:cs typeface="AdvP1491" charset="0"/>
              </a:rPr>
              <a:t>litre</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 of filtrate at a constant pressure drop of 400 </a:t>
            </a:r>
            <a:r>
              <a:rPr kumimoji="0" lang="en-US" sz="2400" b="0" i="0" u="none" strike="noStrike" cap="none" normalizeH="0" baseline="0" dirty="0" err="1" smtClean="0">
                <a:ln>
                  <a:noFill/>
                </a:ln>
                <a:solidFill>
                  <a:schemeClr val="tx1"/>
                </a:solidFill>
                <a:effectLst/>
                <a:latin typeface="Book Antiqua" pitchFamily="18" charset="0"/>
                <a:ea typeface="Calibri" pitchFamily="34" charset="0"/>
                <a:cs typeface="AdvP1491" charset="0"/>
              </a:rPr>
              <a:t>kPa</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 with the same feed slurry;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(b) the time required to wash the resulting filter cake with 500 </a:t>
            </a:r>
            <a:r>
              <a:rPr kumimoji="0" lang="en-US" sz="2400" b="0" i="0" u="none" strike="noStrike" cap="none" normalizeH="0" baseline="0" dirty="0" err="1" smtClean="0">
                <a:ln>
                  <a:noFill/>
                </a:ln>
                <a:solidFill>
                  <a:schemeClr val="tx1"/>
                </a:solidFill>
                <a:effectLst/>
                <a:latin typeface="Book Antiqua" pitchFamily="18" charset="0"/>
                <a:ea typeface="Calibri" pitchFamily="34" charset="0"/>
                <a:cs typeface="AdvP1491" charset="0"/>
              </a:rPr>
              <a:t>litre</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 of water (same properties as the filtrate) at a pressure drop of 200 </a:t>
            </a:r>
            <a:r>
              <a:rPr kumimoji="0" lang="en-US" sz="2400" b="0" i="0" u="none" strike="noStrike" cap="none" normalizeH="0" baseline="0" dirty="0" err="1" smtClean="0">
                <a:ln>
                  <a:noFill/>
                </a:ln>
                <a:solidFill>
                  <a:schemeClr val="tx1"/>
                </a:solidFill>
                <a:effectLst/>
                <a:latin typeface="Book Antiqua" pitchFamily="18" charset="0"/>
                <a:ea typeface="Calibri" pitchFamily="34" charset="0"/>
                <a:cs typeface="AdvP1491" charset="0"/>
              </a:rPr>
              <a:t>kPa</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[Answer: (a) 79</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4C4E51"/>
              </a:rPr>
              <a:t>:</a:t>
            </a:r>
            <a:r>
              <a:rPr kumimoji="0" lang="en-US" sz="2400" b="0" i="0" u="none" strike="noStrike" cap="none" normalizeH="0" baseline="0" dirty="0" smtClean="0">
                <a:ln>
                  <a:noFill/>
                </a:ln>
                <a:solidFill>
                  <a:schemeClr val="tx1"/>
                </a:solidFill>
                <a:effectLst/>
                <a:latin typeface="Book Antiqua" pitchFamily="18" charset="0"/>
                <a:ea typeface="Calibri" pitchFamily="34" charset="0"/>
                <a:cs typeface="AdvP1491" charset="0"/>
              </a:rPr>
              <a:t>4 min; (b) 124 min.]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8763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200" b="0"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How separation is carried out?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tr-TR"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In order to affect a separation, separating agents are needed in the form of either: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Energy input (heat, electricity, magnetism,)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Withdrawal of energy ( cooling, freezing)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a:t>
            </a:r>
            <a:r>
              <a:rPr kumimoji="0" lang="en-US" sz="3200" b="0" i="0" u="none"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edium</a:t>
            </a:r>
            <a:r>
              <a:rPr kumimoji="0" lang="tr-TR"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(filte</a:t>
            </a:r>
            <a:r>
              <a:rPr kumimoji="0" lang="en-US"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r, </a:t>
            </a:r>
            <a:r>
              <a:rPr kumimoji="0" lang="tr-TR"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membrane</a:t>
            </a:r>
            <a:r>
              <a:rPr kumimoji="0" lang="en-US"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screens</a:t>
            </a:r>
            <a:r>
              <a:rPr kumimoji="0" lang="tr-TR"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32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May be any phase as well as any chemical</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19100" y="419100"/>
          <a:ext cx="8458200" cy="5962526"/>
        </p:xfrm>
        <a:graphic>
          <a:graphicData uri="http://schemas.openxmlformats.org/drawingml/2006/table">
            <a:tbl>
              <a:tblPr/>
              <a:tblGrid>
                <a:gridCol w="1955979"/>
                <a:gridCol w="1955979"/>
                <a:gridCol w="2273121"/>
                <a:gridCol w="2273121"/>
              </a:tblGrid>
              <a:tr h="300748">
                <a:tc>
                  <a:txBody>
                    <a:bodyPr/>
                    <a:lstStyle/>
                    <a:p>
                      <a:pPr marL="0" marR="0" algn="just" rtl="0" fontAlgn="base">
                        <a:lnSpc>
                          <a:spcPct val="115000"/>
                        </a:lnSpc>
                        <a:spcBef>
                          <a:spcPts val="0"/>
                        </a:spcBef>
                        <a:spcAft>
                          <a:spcPts val="1000"/>
                        </a:spcAft>
                      </a:pPr>
                      <a:r>
                        <a:rPr lang="en-US" sz="1600" b="1">
                          <a:solidFill>
                            <a:srgbClr val="365F91"/>
                          </a:solidFill>
                          <a:latin typeface="Book Antiqua"/>
                          <a:ea typeface="Calibri"/>
                          <a:cs typeface="Times New Roman"/>
                        </a:rPr>
                        <a:t>Separation Mechanism </a:t>
                      </a:r>
                      <a:endParaRPr lang="en-US" sz="1600">
                        <a:solidFill>
                          <a:srgbClr val="365F91"/>
                        </a:solidFill>
                        <a:latin typeface="Calibri"/>
                        <a:ea typeface="Calibri"/>
                        <a:cs typeface="Arial"/>
                      </a:endParaRPr>
                    </a:p>
                  </a:txBody>
                  <a:tcPr marL="32416" marR="324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Separation Operation </a:t>
                      </a:r>
                      <a:endParaRPr lang="en-US" sz="1600">
                        <a:solidFill>
                          <a:srgbClr val="365F91"/>
                        </a:solidFill>
                        <a:latin typeface="Calibri"/>
                        <a:ea typeface="Calibri"/>
                        <a:cs typeface="Arial"/>
                      </a:endParaRPr>
                    </a:p>
                  </a:txBody>
                  <a:tcPr marL="32416" marR="324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Initial / Feed Phase </a:t>
                      </a:r>
                      <a:endParaRPr lang="en-US" sz="1600">
                        <a:solidFill>
                          <a:srgbClr val="365F91"/>
                        </a:solidFill>
                        <a:latin typeface="Calibri"/>
                        <a:ea typeface="Calibri"/>
                        <a:cs typeface="Arial"/>
                      </a:endParaRPr>
                    </a:p>
                  </a:txBody>
                  <a:tcPr marL="32416" marR="324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Created or Added Phase </a:t>
                      </a:r>
                      <a:endParaRPr lang="en-US" sz="1600">
                        <a:solidFill>
                          <a:srgbClr val="365F91"/>
                        </a:solidFill>
                        <a:latin typeface="Calibri"/>
                        <a:ea typeface="Calibri"/>
                        <a:cs typeface="Arial"/>
                      </a:endParaRPr>
                    </a:p>
                  </a:txBody>
                  <a:tcPr marL="32416" marR="324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13654">
                <a:tc rowSpan="6">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Phase Creation Phase Addition </a:t>
                      </a:r>
                      <a:endParaRPr lang="en-US" sz="1600">
                        <a:solidFill>
                          <a:srgbClr val="365F91"/>
                        </a:solidFill>
                        <a:latin typeface="Calibri"/>
                        <a:ea typeface="Calibri"/>
                        <a:cs typeface="Arial"/>
                      </a:endParaRPr>
                    </a:p>
                  </a:txBody>
                  <a:tcPr marL="32416" marR="32416" marT="0" marB="0" vert="vert27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Distillation </a:t>
                      </a:r>
                      <a:endParaRPr lang="en-US" sz="1600">
                        <a:solidFill>
                          <a:srgbClr val="365F91"/>
                        </a:solidFill>
                        <a:latin typeface="Calibri"/>
                        <a:ea typeface="Calibri"/>
                        <a:cs typeface="Arial"/>
                      </a:endParaRPr>
                    </a:p>
                  </a:txBody>
                  <a:tcPr marL="32416" marR="32416"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and/or Vapor</a:t>
                      </a:r>
                      <a:endParaRPr lang="en-US" sz="1600">
                        <a:solidFill>
                          <a:srgbClr val="365F91"/>
                        </a:solidFill>
                        <a:latin typeface="Calibri"/>
                        <a:ea typeface="Calibri"/>
                        <a:cs typeface="Arial"/>
                      </a:endParaRPr>
                    </a:p>
                  </a:txBody>
                  <a:tcPr marL="32416" marR="32416"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 Vapor</a:t>
                      </a:r>
                      <a:endParaRPr lang="en-US" sz="1600">
                        <a:solidFill>
                          <a:srgbClr val="365F91"/>
                        </a:solidFill>
                        <a:latin typeface="Calibri"/>
                        <a:ea typeface="Calibri"/>
                        <a:cs typeface="Arial"/>
                      </a:endParaRPr>
                    </a:p>
                  </a:txBody>
                  <a:tcPr marL="32416" marR="32416"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324160">
                <a:tc vMerge="1">
                  <a:txBody>
                    <a:bodyPr/>
                    <a:lstStyle/>
                    <a:p>
                      <a:endParaRPr lang="en-US"/>
                    </a:p>
                  </a:txBody>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Absorption </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Vapor</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r>
              <a:tr h="288142">
                <a:tc vMerge="1">
                  <a:txBody>
                    <a:bodyPr/>
                    <a:lstStyle/>
                    <a:p>
                      <a:endParaRPr lang="en-US"/>
                    </a:p>
                  </a:txBody>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Stripping </a:t>
                      </a:r>
                      <a:endParaRPr lang="en-US" sz="160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a:t>
                      </a:r>
                      <a:endParaRPr lang="en-US" sz="160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Vapor</a:t>
                      </a:r>
                      <a:endParaRPr lang="en-US" sz="160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r>
              <a:tr h="324160">
                <a:tc vMerge="1">
                  <a:txBody>
                    <a:bodyPr/>
                    <a:lstStyle/>
                    <a:p>
                      <a:endParaRPr lang="en-US"/>
                    </a:p>
                  </a:txBody>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Condensation </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Vapor and or liquid</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or  Vapor</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r>
              <a:tr h="324160">
                <a:tc vMerge="1">
                  <a:txBody>
                    <a:bodyPr/>
                    <a:lstStyle/>
                    <a:p>
                      <a:endParaRPr lang="en-US"/>
                    </a:p>
                  </a:txBody>
                  <a:tcPr/>
                </a:tc>
                <a:tc>
                  <a:txBody>
                    <a:bodyPr/>
                    <a:lstStyle/>
                    <a:p>
                      <a:pPr marL="457200" marR="0" algn="l" rtl="0" fontAlgn="base">
                        <a:lnSpc>
                          <a:spcPct val="115000"/>
                        </a:lnSpc>
                        <a:spcBef>
                          <a:spcPts val="0"/>
                        </a:spcBef>
                        <a:spcAft>
                          <a:spcPts val="1000"/>
                        </a:spcAft>
                      </a:pPr>
                      <a:r>
                        <a:rPr lang="en-US" sz="1600" b="1" dirty="0">
                          <a:solidFill>
                            <a:srgbClr val="365F91"/>
                          </a:solidFill>
                          <a:latin typeface="Book Antiqua"/>
                          <a:ea typeface="Calibri"/>
                          <a:cs typeface="Times New Roman"/>
                        </a:rPr>
                        <a:t>Liquid-Liquid Extraction </a:t>
                      </a:r>
                      <a:endParaRPr lang="en-US" sz="1600" dirty="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a:t>
                      </a:r>
                      <a:endParaRPr lang="en-US" sz="160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a:t>
                      </a:r>
                      <a:endParaRPr lang="en-US" sz="160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r>
              <a:tr h="218808">
                <a:tc vMerge="1">
                  <a:txBody>
                    <a:bodyPr/>
                    <a:lstStyle/>
                    <a:p>
                      <a:endParaRPr lang="en-US"/>
                    </a:p>
                  </a:txBody>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Drying </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 Solid</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Vapor</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r>
              <a:tr h="108053">
                <a:tc>
                  <a:txBody>
                    <a:bodyPr/>
                    <a:lstStyle/>
                    <a:p>
                      <a:endParaRPr lang="en-US" sz="1600">
                        <a:solidFill>
                          <a:srgbClr val="365F91"/>
                        </a:solidFill>
                        <a:latin typeface="Calibri"/>
                      </a:endParaRPr>
                    </a:p>
                  </a:txBody>
                  <a:tcPr marL="32416" marR="32416" marT="0" marB="0">
                    <a:lnL>
                      <a:noFill/>
                    </a:lnL>
                    <a:lnR>
                      <a:noFill/>
                    </a:lnR>
                    <a:lnT>
                      <a:noFill/>
                    </a:lnT>
                    <a:lnB>
                      <a:noFill/>
                    </a:lnB>
                    <a:solidFill>
                      <a:srgbClr val="D3DFEE"/>
                    </a:solidFill>
                  </a:tcPr>
                </a:tc>
                <a:tc>
                  <a:txBody>
                    <a:bodyPr/>
                    <a:lstStyle/>
                    <a:p>
                      <a:endParaRPr lang="en-US" sz="1600">
                        <a:solidFill>
                          <a:srgbClr val="365F91"/>
                        </a:solidFill>
                        <a:latin typeface="Calibri"/>
                      </a:endParaRPr>
                    </a:p>
                  </a:txBody>
                  <a:tcPr marL="32416" marR="32416" marT="0" marB="0">
                    <a:lnL>
                      <a:noFill/>
                    </a:lnL>
                    <a:lnR>
                      <a:noFill/>
                    </a:lnR>
                    <a:lnT>
                      <a:noFill/>
                    </a:lnT>
                    <a:lnB>
                      <a:noFill/>
                    </a:lnB>
                    <a:solidFill>
                      <a:srgbClr val="D3DFEE"/>
                    </a:solidFill>
                  </a:tcPr>
                </a:tc>
                <a:tc>
                  <a:txBody>
                    <a:bodyPr/>
                    <a:lstStyle/>
                    <a:p>
                      <a:endParaRPr lang="en-US" sz="1600">
                        <a:solidFill>
                          <a:srgbClr val="365F91"/>
                        </a:solidFill>
                        <a:latin typeface="Calibri"/>
                      </a:endParaRPr>
                    </a:p>
                  </a:txBody>
                  <a:tcPr marL="32416" marR="32416" marT="0" marB="0">
                    <a:lnL>
                      <a:noFill/>
                    </a:lnL>
                    <a:lnR>
                      <a:noFill/>
                    </a:lnR>
                    <a:lnT>
                      <a:noFill/>
                    </a:lnT>
                    <a:lnB>
                      <a:noFill/>
                    </a:lnB>
                    <a:solidFill>
                      <a:srgbClr val="D3DFEE"/>
                    </a:solidFill>
                  </a:tcPr>
                </a:tc>
                <a:tc>
                  <a:txBody>
                    <a:bodyPr/>
                    <a:lstStyle/>
                    <a:p>
                      <a:endParaRPr lang="en-US" sz="1600">
                        <a:solidFill>
                          <a:srgbClr val="365F91"/>
                        </a:solidFill>
                        <a:latin typeface="Calibri"/>
                      </a:endParaRPr>
                    </a:p>
                  </a:txBody>
                  <a:tcPr marL="32416" marR="32416" marT="0" marB="0">
                    <a:lnL>
                      <a:noFill/>
                    </a:lnL>
                    <a:lnR>
                      <a:noFill/>
                    </a:lnR>
                    <a:lnT>
                      <a:noFill/>
                    </a:lnT>
                    <a:lnB>
                      <a:noFill/>
                    </a:lnB>
                    <a:solidFill>
                      <a:srgbClr val="D3DFEE"/>
                    </a:solidFill>
                  </a:tcPr>
                </a:tc>
              </a:tr>
              <a:tr h="313654">
                <a:tc rowSpan="6">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Phase Creation Phase Addition </a:t>
                      </a:r>
                      <a:endParaRPr lang="en-US" sz="1600">
                        <a:solidFill>
                          <a:srgbClr val="365F91"/>
                        </a:solidFill>
                        <a:latin typeface="Calibri"/>
                        <a:ea typeface="Calibri"/>
                        <a:cs typeface="Arial"/>
                      </a:endParaRPr>
                    </a:p>
                  </a:txBody>
                  <a:tcPr marL="32416" marR="32416" marT="0" marB="0" vert="vert270">
                    <a:lnL>
                      <a:noFill/>
                    </a:lnL>
                    <a:lnR>
                      <a:noFill/>
                    </a:lnR>
                    <a:lnT>
                      <a:noFill/>
                    </a:lnT>
                    <a:lnB w="12700" cap="flat" cmpd="sng" algn="ctr">
                      <a:solidFill>
                        <a:srgbClr val="4F81BD"/>
                      </a:solidFill>
                      <a:prstDash val="solid"/>
                      <a:round/>
                      <a:headEnd type="none" w="med" len="med"/>
                      <a:tailEnd type="none" w="med" len="med"/>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Distillation </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and/or Vapor</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 Vapor</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r>
              <a:tr h="324160">
                <a:tc vMerge="1">
                  <a:txBody>
                    <a:bodyPr/>
                    <a:lstStyle/>
                    <a:p>
                      <a:endParaRPr lang="en-US"/>
                    </a:p>
                  </a:txBody>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Absorption </a:t>
                      </a:r>
                      <a:endParaRPr lang="en-US" sz="160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Vapor</a:t>
                      </a:r>
                      <a:endParaRPr lang="en-US" sz="160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a:t>
                      </a:r>
                      <a:endParaRPr lang="en-US" sz="160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r>
              <a:tr h="288142">
                <a:tc vMerge="1">
                  <a:txBody>
                    <a:bodyPr/>
                    <a:lstStyle/>
                    <a:p>
                      <a:endParaRPr lang="en-US"/>
                    </a:p>
                  </a:txBody>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Stripping </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Vapor</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r>
              <a:tr h="324160">
                <a:tc vMerge="1">
                  <a:txBody>
                    <a:bodyPr/>
                    <a:lstStyle/>
                    <a:p>
                      <a:endParaRPr lang="en-US"/>
                    </a:p>
                  </a:txBody>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Condensation </a:t>
                      </a:r>
                      <a:endParaRPr lang="en-US" sz="160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Vapor and or liquid</a:t>
                      </a:r>
                      <a:endParaRPr lang="en-US" sz="160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or  Vapor</a:t>
                      </a:r>
                      <a:endParaRPr lang="en-US" sz="1600">
                        <a:solidFill>
                          <a:srgbClr val="365F91"/>
                        </a:solidFill>
                        <a:latin typeface="Calibri"/>
                        <a:ea typeface="Calibri"/>
                        <a:cs typeface="Arial"/>
                      </a:endParaRPr>
                    </a:p>
                  </a:txBody>
                  <a:tcPr marL="32416" marR="32416" marT="0" marB="0">
                    <a:lnL>
                      <a:noFill/>
                    </a:lnL>
                    <a:lnR>
                      <a:noFill/>
                    </a:lnR>
                    <a:lnT>
                      <a:noFill/>
                    </a:lnT>
                    <a:lnB>
                      <a:noFill/>
                    </a:lnB>
                    <a:solidFill>
                      <a:srgbClr val="D3DFEE"/>
                    </a:solidFill>
                  </a:tcPr>
                </a:tc>
              </a:tr>
              <a:tr h="324160">
                <a:tc vMerge="1">
                  <a:txBody>
                    <a:bodyPr/>
                    <a:lstStyle/>
                    <a:p>
                      <a:endParaRPr lang="en-US"/>
                    </a:p>
                  </a:txBody>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Liquid-Liquid Extraction </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a:t>
                      </a:r>
                      <a:endParaRPr lang="en-US" sz="1600">
                        <a:solidFill>
                          <a:srgbClr val="365F91"/>
                        </a:solidFill>
                        <a:latin typeface="Calibri"/>
                        <a:ea typeface="Calibri"/>
                        <a:cs typeface="Arial"/>
                      </a:endParaRPr>
                    </a:p>
                  </a:txBody>
                  <a:tcPr marL="32416" marR="32416" marT="0" marB="0">
                    <a:lnL>
                      <a:noFill/>
                    </a:lnL>
                    <a:lnR>
                      <a:noFill/>
                    </a:lnR>
                    <a:lnT>
                      <a:noFill/>
                    </a:lnT>
                    <a:lnB>
                      <a:noFill/>
                    </a:lnB>
                  </a:tcPr>
                </a:tc>
              </a:tr>
              <a:tr h="287842">
                <a:tc vMerge="1">
                  <a:txBody>
                    <a:bodyPr/>
                    <a:lstStyle/>
                    <a:p>
                      <a:endParaRPr lang="en-US"/>
                    </a:p>
                  </a:txBody>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Drying </a:t>
                      </a:r>
                      <a:endParaRPr lang="en-US" sz="1600">
                        <a:solidFill>
                          <a:srgbClr val="365F91"/>
                        </a:solidFill>
                        <a:latin typeface="Calibri"/>
                        <a:ea typeface="Calibri"/>
                        <a:cs typeface="Arial"/>
                      </a:endParaRPr>
                    </a:p>
                  </a:txBody>
                  <a:tcPr marL="32416" marR="32416"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457200" marR="0" algn="l" rtl="0" fontAlgn="base">
                        <a:lnSpc>
                          <a:spcPct val="115000"/>
                        </a:lnSpc>
                        <a:spcBef>
                          <a:spcPts val="0"/>
                        </a:spcBef>
                        <a:spcAft>
                          <a:spcPts val="1000"/>
                        </a:spcAft>
                      </a:pPr>
                      <a:r>
                        <a:rPr lang="en-US" sz="1600" b="1">
                          <a:solidFill>
                            <a:srgbClr val="365F91"/>
                          </a:solidFill>
                          <a:latin typeface="Book Antiqua"/>
                          <a:ea typeface="Calibri"/>
                          <a:cs typeface="Times New Roman"/>
                        </a:rPr>
                        <a:t>Liquid + Solid</a:t>
                      </a:r>
                      <a:endParaRPr lang="en-US" sz="1600">
                        <a:solidFill>
                          <a:srgbClr val="365F91"/>
                        </a:solidFill>
                        <a:latin typeface="Calibri"/>
                        <a:ea typeface="Calibri"/>
                        <a:cs typeface="Arial"/>
                      </a:endParaRPr>
                    </a:p>
                  </a:txBody>
                  <a:tcPr marL="32416" marR="32416"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marL="457200" marR="0" algn="l" rtl="0" fontAlgn="base">
                        <a:lnSpc>
                          <a:spcPct val="115000"/>
                        </a:lnSpc>
                        <a:spcBef>
                          <a:spcPts val="0"/>
                        </a:spcBef>
                        <a:spcAft>
                          <a:spcPts val="1000"/>
                        </a:spcAft>
                      </a:pPr>
                      <a:r>
                        <a:rPr lang="en-US" sz="1600" b="1" dirty="0">
                          <a:solidFill>
                            <a:srgbClr val="365F91"/>
                          </a:solidFill>
                          <a:latin typeface="Book Antiqua"/>
                          <a:ea typeface="Calibri"/>
                          <a:cs typeface="Times New Roman"/>
                        </a:rPr>
                        <a:t>Vapor</a:t>
                      </a:r>
                      <a:endParaRPr lang="en-US" sz="1600" dirty="0">
                        <a:solidFill>
                          <a:srgbClr val="365F91"/>
                        </a:solidFill>
                        <a:latin typeface="Calibri"/>
                        <a:ea typeface="Calibri"/>
                        <a:cs typeface="Arial"/>
                      </a:endParaRPr>
                    </a:p>
                  </a:txBody>
                  <a:tcPr marL="32416" marR="32416"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3661</Words>
  <Application>Microsoft Office PowerPoint</Application>
  <PresentationFormat>On-screen Show (4:3)</PresentationFormat>
  <Paragraphs>573</Paragraphs>
  <Slides>79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المـــــــواطنـــــة</dc:title>
  <dc:creator>dr.salah</dc:creator>
  <cp:lastModifiedBy>amazzon</cp:lastModifiedBy>
  <cp:revision>101</cp:revision>
  <dcterms:created xsi:type="dcterms:W3CDTF">2015-06-28T20:52:36Z</dcterms:created>
  <dcterms:modified xsi:type="dcterms:W3CDTF">2018-12-03T21:05:16Z</dcterms:modified>
</cp:coreProperties>
</file>